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notesMasterIdLst>
    <p:notesMasterId r:id="rId30"/>
  </p:notesMasterIdLst>
  <p:sldIdLst>
    <p:sldId id="294" r:id="rId2"/>
    <p:sldId id="354" r:id="rId3"/>
    <p:sldId id="257" r:id="rId4"/>
    <p:sldId id="258" r:id="rId5"/>
    <p:sldId id="361" r:id="rId6"/>
    <p:sldId id="259" r:id="rId7"/>
    <p:sldId id="357" r:id="rId8"/>
    <p:sldId id="276" r:id="rId9"/>
    <p:sldId id="260" r:id="rId10"/>
    <p:sldId id="268" r:id="rId11"/>
    <p:sldId id="261" r:id="rId12"/>
    <p:sldId id="391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400" r:id="rId22"/>
    <p:sldId id="401" r:id="rId23"/>
    <p:sldId id="403" r:id="rId24"/>
    <p:sldId id="402" r:id="rId25"/>
    <p:sldId id="404" r:id="rId26"/>
    <p:sldId id="405" r:id="rId27"/>
    <p:sldId id="406" r:id="rId28"/>
    <p:sldId id="285" r:id="rId29"/>
  </p:sldIdLst>
  <p:sldSz cx="9144000" cy="6858000" type="screen4x3"/>
  <p:notesSz cx="6645275" cy="97774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80"/>
    <a:srgbClr val="000099"/>
    <a:srgbClr val="000066"/>
    <a:srgbClr val="FF0000"/>
    <a:srgbClr val="0000CC"/>
    <a:srgbClr val="A500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3541" autoAdjust="0"/>
  </p:normalViewPr>
  <p:slideViewPr>
    <p:cSldViewPr>
      <p:cViewPr varScale="1">
        <p:scale>
          <a:sx n="49" d="100"/>
          <a:sy n="49" d="100"/>
        </p:scale>
        <p:origin x="590" y="45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48CD8EF1-A779-4514-B97A-E5919CE21A5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79725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5FDE7FF2-3E02-4E49-9A3D-E2603D2D6C5A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763963" y="0"/>
            <a:ext cx="2879725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6ECDC9A6-DE79-4B1B-8139-B00A42ECD5F9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77888" y="733425"/>
            <a:ext cx="4889500" cy="36671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3" name="Rectangle 5">
            <a:extLst>
              <a:ext uri="{FF2B5EF4-FFF2-40B4-BE49-F238E27FC236}">
                <a16:creationId xmlns:a16="http://schemas.microsoft.com/office/drawing/2014/main" id="{7CB52BCA-48AB-4D21-9193-FC7DEE080DCD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65163" y="4645025"/>
            <a:ext cx="5314950" cy="4398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vi-VN" noProof="0"/>
              <a:t>Click to edit Master text styles</a:t>
            </a:r>
          </a:p>
          <a:p>
            <a:pPr lvl="1"/>
            <a:r>
              <a:rPr lang="vi-VN" noProof="0"/>
              <a:t>Second level</a:t>
            </a:r>
          </a:p>
          <a:p>
            <a:pPr lvl="2"/>
            <a:r>
              <a:rPr lang="vi-VN" noProof="0"/>
              <a:t>Third level</a:t>
            </a:r>
          </a:p>
          <a:p>
            <a:pPr lvl="3"/>
            <a:r>
              <a:rPr lang="vi-VN" noProof="0"/>
              <a:t>Fourth level</a:t>
            </a:r>
          </a:p>
          <a:p>
            <a:pPr lvl="4"/>
            <a:r>
              <a:rPr lang="vi-VN" noProof="0"/>
              <a:t>Fifth level</a:t>
            </a:r>
          </a:p>
        </p:txBody>
      </p:sp>
      <p:sp>
        <p:nvSpPr>
          <p:cNvPr id="27654" name="Rectangle 6">
            <a:extLst>
              <a:ext uri="{FF2B5EF4-FFF2-40B4-BE49-F238E27FC236}">
                <a16:creationId xmlns:a16="http://schemas.microsoft.com/office/drawing/2014/main" id="{5D17206B-3AA6-40B9-A61F-F846ED0D5641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286875"/>
            <a:ext cx="2879725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27655" name="Rectangle 7">
            <a:extLst>
              <a:ext uri="{FF2B5EF4-FFF2-40B4-BE49-F238E27FC236}">
                <a16:creationId xmlns:a16="http://schemas.microsoft.com/office/drawing/2014/main" id="{CE487B94-CF4B-4632-8E81-FF4B204B357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63963" y="9286875"/>
            <a:ext cx="2879725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777C2824-DD7E-4BB2-B13A-191B32A9A14E}" type="slidenum">
              <a:rPr lang="vi-VN" altLang="en-US"/>
              <a:pPr/>
              <a:t>‹#›</a:t>
            </a:fld>
            <a:endParaRPr lang="vi-V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7C2824-DD7E-4BB2-B13A-191B32A9A14E}" type="slidenum">
              <a:rPr lang="vi-VN" altLang="en-US" smtClean="0"/>
              <a:pPr/>
              <a:t>3</a:t>
            </a:fld>
            <a:endParaRPr lang="vi-VN" altLang="en-US"/>
          </a:p>
        </p:txBody>
      </p:sp>
    </p:spTree>
    <p:extLst>
      <p:ext uri="{BB962C8B-B14F-4D97-AF65-F5344CB8AC3E}">
        <p14:creationId xmlns:p14="http://schemas.microsoft.com/office/powerpoint/2010/main" val="1829530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Image Placeholder 1">
            <a:extLst>
              <a:ext uri="{FF2B5EF4-FFF2-40B4-BE49-F238E27FC236}">
                <a16:creationId xmlns:a16="http://schemas.microsoft.com/office/drawing/2014/main" id="{DF949A6E-8A3A-41D3-8499-A19489076BD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Notes Placeholder 2">
            <a:extLst>
              <a:ext uri="{FF2B5EF4-FFF2-40B4-BE49-F238E27FC236}">
                <a16:creationId xmlns:a16="http://schemas.microsoft.com/office/drawing/2014/main" id="{E26BADBB-85C5-4713-AB99-B87A2C27A6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latin typeface="Arial" panose="020B0604020202020204" pitchFamily="34" charset="0"/>
            </a:endParaRPr>
          </a:p>
        </p:txBody>
      </p:sp>
      <p:sp>
        <p:nvSpPr>
          <p:cNvPr id="10244" name="Slide Number Placeholder 3">
            <a:extLst>
              <a:ext uri="{FF2B5EF4-FFF2-40B4-BE49-F238E27FC236}">
                <a16:creationId xmlns:a16="http://schemas.microsoft.com/office/drawing/2014/main" id="{20D34813-A733-46F8-8C63-A492B5685C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6625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6625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6625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6625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6625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66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66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66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662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3CD7F8A-5F3A-4952-AD50-0156F74686BF}" type="slidenum">
              <a:rPr lang="en-US" altLang="en-US">
                <a:latin typeface="Calibri" panose="020F0502020204030204" pitchFamily="34" charset="0"/>
                <a:cs typeface="Arial" panose="020B0604020202020204" pitchFamily="34" charset="0"/>
              </a:rPr>
              <a:pPr/>
              <a:t>12</a:t>
            </a:fld>
            <a:endParaRPr lang="en-US" altLang="en-US">
              <a:latin typeface="Calibri" panose="020F050202020403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6152509-8D0C-4712-AA81-AF54972C78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86007"/>
            <a:ext cx="20574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9A90DE7-FAAB-4B91-AC83-B18850F1E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8600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FD5971E-BD21-416C-BC2E-97EE0E09A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E62FC25-50E5-484F-90C3-4D897EFB6F7F}" type="slidenum">
              <a:rPr lang="vi-VN" altLang="en-US" smtClean="0"/>
              <a:pPr/>
              <a:t>‹#›</a:t>
            </a:fld>
            <a:endParaRPr lang="vi-VN" altLang="en-US"/>
          </a:p>
        </p:txBody>
      </p:sp>
    </p:spTree>
    <p:extLst>
      <p:ext uri="{BB962C8B-B14F-4D97-AF65-F5344CB8AC3E}">
        <p14:creationId xmlns:p14="http://schemas.microsoft.com/office/powerpoint/2010/main" val="1595225523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8600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8600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E62FC25-50E5-484F-90C3-4D897EFB6F7F}" type="slidenum">
              <a:rPr lang="vi-VN" altLang="en-US" smtClean="0"/>
              <a:pPr/>
              <a:t>‹#›</a:t>
            </a:fld>
            <a:endParaRPr lang="vi-VN" alt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4052" y="112543"/>
            <a:ext cx="8635896" cy="436098"/>
          </a:xfrm>
          <a:prstGeom prst="rect">
            <a:avLst/>
          </a:prstGeom>
        </p:spPr>
        <p:txBody>
          <a:bodyPr/>
          <a:lstStyle>
            <a:lvl1pPr>
              <a:defRPr sz="21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9:……………………………………..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247651" y="1406769"/>
            <a:ext cx="432435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679157" y="1414464"/>
            <a:ext cx="4083844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2543560075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A21A061D-9F38-49ED-BAF8-8055D9FB97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92876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9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90FAA6E-46AD-4366-8E80-2F5BEB7D5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92876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A5604C7-0828-446E-97CC-8D6162E6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E62FC25-50E5-484F-90C3-4D897EFB6F7F}" type="slidenum">
              <a:rPr lang="vi-VN" altLang="en-US" smtClean="0"/>
              <a:pPr/>
              <a:t>‹#›</a:t>
            </a:fld>
            <a:endParaRPr lang="vi-VN" altLang="en-US"/>
          </a:p>
        </p:txBody>
      </p:sp>
    </p:spTree>
    <p:extLst>
      <p:ext uri="{BB962C8B-B14F-4D97-AF65-F5344CB8AC3E}">
        <p14:creationId xmlns:p14="http://schemas.microsoft.com/office/powerpoint/2010/main" val="1451522626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48775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4">
            <a:extLst>
              <a:ext uri="{FF2B5EF4-FFF2-40B4-BE49-F238E27FC236}">
                <a16:creationId xmlns:a16="http://schemas.microsoft.com/office/drawing/2014/main" id="{4C167836-5AFF-4757-AB55-39FD3BBF9D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41674" y="2461847"/>
            <a:ext cx="3460652" cy="1934307"/>
          </a:xfrm>
          <a:prstGeom prst="rect">
            <a:avLst/>
          </a:prstGeom>
        </p:spPr>
        <p:txBody>
          <a:bodyPr/>
          <a:lstStyle>
            <a:lvl1pPr algn="ctr">
              <a:defRPr sz="36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028092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8C1E3078-6D83-4F07-BA1C-CA557ABEF1FD}" type="slidenum">
              <a:rPr lang="vi-VN" altLang="en-US" smtClean="0"/>
              <a:pPr/>
              <a:t>‹#›</a:t>
            </a:fld>
            <a:endParaRPr lang="vi-VN" altLang="en-US"/>
          </a:p>
        </p:txBody>
      </p:sp>
    </p:spTree>
    <p:extLst>
      <p:ext uri="{BB962C8B-B14F-4D97-AF65-F5344CB8AC3E}">
        <p14:creationId xmlns:p14="http://schemas.microsoft.com/office/powerpoint/2010/main" val="31488404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6843"/>
            <a:ext cx="7886700" cy="905894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68760"/>
            <a:ext cx="7886700" cy="4808191"/>
          </a:xfrm>
        </p:spPr>
        <p:txBody>
          <a:bodyPr/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57950" y="6141245"/>
            <a:ext cx="2057400" cy="365125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2350" y="6413501"/>
            <a:ext cx="1143000" cy="365125"/>
          </a:xfrm>
        </p:spPr>
        <p:txBody>
          <a:bodyPr/>
          <a:lstStyle/>
          <a:p>
            <a:fld id="{7DA39527-E75B-48A4-B963-6EDEAF0C5027}" type="slidenum">
              <a:rPr lang="vi-VN" altLang="en-US" smtClean="0"/>
              <a:pPr/>
              <a:t>‹#›</a:t>
            </a:fld>
            <a:endParaRPr lang="vi-VN" altLang="en-US"/>
          </a:p>
        </p:txBody>
      </p:sp>
    </p:spTree>
    <p:extLst>
      <p:ext uri="{BB962C8B-B14F-4D97-AF65-F5344CB8AC3E}">
        <p14:creationId xmlns:p14="http://schemas.microsoft.com/office/powerpoint/2010/main" val="36611092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55577"/>
            <a:ext cx="7886700" cy="1020762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628775"/>
            <a:ext cx="38862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628775"/>
            <a:ext cx="38862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831E18-931F-4A27-9EA5-A90DA55B17B8}" type="slidenum">
              <a:rPr lang="vi-VN" altLang="en-US" smtClean="0"/>
              <a:pPr/>
              <a:t>‹#›</a:t>
            </a:fld>
            <a:endParaRPr lang="vi-VN" altLang="en-US"/>
          </a:p>
        </p:txBody>
      </p:sp>
    </p:spTree>
    <p:extLst>
      <p:ext uri="{BB962C8B-B14F-4D97-AF65-F5344CB8AC3E}">
        <p14:creationId xmlns:p14="http://schemas.microsoft.com/office/powerpoint/2010/main" val="6421958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BB792-81E6-4E6C-99B4-536703A8AD52}" type="slidenum">
              <a:rPr lang="vi-VN" altLang="en-US" smtClean="0"/>
              <a:pPr/>
              <a:t>‹#›</a:t>
            </a:fld>
            <a:endParaRPr lang="vi-VN" altLang="en-US"/>
          </a:p>
        </p:txBody>
      </p:sp>
    </p:spTree>
    <p:extLst>
      <p:ext uri="{BB962C8B-B14F-4D97-AF65-F5344CB8AC3E}">
        <p14:creationId xmlns:p14="http://schemas.microsoft.com/office/powerpoint/2010/main" val="1105309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0FC03-A82E-4B34-AE4B-8AC40A0CD5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8600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FB7E-C73B-452D-861A-6C73FF59E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8600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33BD-32DD-483E-A597-B70529C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E62FC25-50E5-484F-90C3-4D897EFB6F7F}" type="slidenum">
              <a:rPr lang="vi-VN" altLang="en-US" smtClean="0"/>
              <a:pPr/>
              <a:t>‹#›</a:t>
            </a:fld>
            <a:endParaRPr lang="vi-VN" altLang="en-US"/>
          </a:p>
        </p:txBody>
      </p:sp>
      <p:sp>
        <p:nvSpPr>
          <p:cNvPr id="7" name="Title 8">
            <a:extLst>
              <a:ext uri="{FF2B5EF4-FFF2-40B4-BE49-F238E27FC236}">
                <a16:creationId xmlns:a16="http://schemas.microsoft.com/office/drawing/2014/main" id="{DEAFB3E9-4F5E-435C-B51A-CC5766A852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4052" y="112543"/>
            <a:ext cx="8635896" cy="436098"/>
          </a:xfrm>
          <a:prstGeom prst="rect">
            <a:avLst/>
          </a:prstGeom>
        </p:spPr>
        <p:txBody>
          <a:bodyPr/>
          <a:lstStyle>
            <a:lvl1pPr>
              <a:defRPr sz="30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1:……………………………………..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9C57778-6639-411E-9B4C-12D035AECE2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54052" y="1058844"/>
            <a:ext cx="8635896" cy="4909124"/>
          </a:xfrm>
          <a:prstGeom prst="rect">
            <a:avLst/>
          </a:prstGeom>
        </p:spPr>
        <p:txBody>
          <a:bodyPr/>
          <a:lstStyle>
            <a:lvl1pPr>
              <a:lnSpc>
                <a:spcPct val="110000"/>
              </a:lnSpc>
              <a:defRPr sz="24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lnSpc>
                <a:spcPct val="110000"/>
              </a:lnSpc>
              <a:defRPr sz="21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lnSpc>
                <a:spcPct val="110000"/>
              </a:lnSpc>
              <a:defRPr sz="18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lnSpc>
                <a:spcPct val="110000"/>
              </a:lnSpc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lnSpc>
                <a:spcPct val="110000"/>
              </a:lnSpc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25379342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8600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8600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E62FC25-50E5-484F-90C3-4D897EFB6F7F}" type="slidenum">
              <a:rPr lang="vi-VN" altLang="en-US" smtClean="0"/>
              <a:pPr/>
              <a:t>‹#›</a:t>
            </a:fld>
            <a:endParaRPr lang="vi-VN" alt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4052" y="112543"/>
            <a:ext cx="8635896" cy="436098"/>
          </a:xfrm>
          <a:prstGeom prst="rect">
            <a:avLst/>
          </a:prstGeom>
        </p:spPr>
        <p:txBody>
          <a:bodyPr/>
          <a:lstStyle>
            <a:lvl1pPr>
              <a:defRPr sz="21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2:……………………………………..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247651" y="1406769"/>
            <a:ext cx="432435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679157" y="1414464"/>
            <a:ext cx="4083844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522547068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4052" y="112543"/>
            <a:ext cx="8635896" cy="436098"/>
          </a:xfrm>
          <a:prstGeom prst="rect">
            <a:avLst/>
          </a:prstGeom>
        </p:spPr>
        <p:txBody>
          <a:bodyPr/>
          <a:lstStyle>
            <a:lvl1pPr>
              <a:defRPr sz="21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3:……………………………………..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3155" y="1032511"/>
            <a:ext cx="8636794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8600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8600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E62FC25-50E5-484F-90C3-4D897EFB6F7F}" type="slidenum">
              <a:rPr lang="vi-VN" altLang="en-US" smtClean="0"/>
              <a:pPr/>
              <a:t>‹#›</a:t>
            </a:fld>
            <a:endParaRPr lang="vi-VN" altLang="en-US"/>
          </a:p>
        </p:txBody>
      </p:sp>
    </p:spTree>
    <p:extLst>
      <p:ext uri="{BB962C8B-B14F-4D97-AF65-F5344CB8AC3E}">
        <p14:creationId xmlns:p14="http://schemas.microsoft.com/office/powerpoint/2010/main" val="2941745762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98A78F82-82C6-4F07-B7D8-4A1219A1BB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8600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2041C72-5CA2-4523-9F1E-50662A327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8600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AD6B24F-6759-4931-A1C4-77BA8AF7E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E62FC25-50E5-484F-90C3-4D897EFB6F7F}" type="slidenum">
              <a:rPr lang="vi-VN" altLang="en-US" smtClean="0"/>
              <a:pPr/>
              <a:t>‹#›</a:t>
            </a:fld>
            <a:endParaRPr lang="vi-VN" altLang="en-US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1CD850F7-B0EC-49AD-960D-051EAF5F3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4052" y="112543"/>
            <a:ext cx="8635896" cy="436098"/>
          </a:xfrm>
          <a:prstGeom prst="rect">
            <a:avLst/>
          </a:prstGeom>
        </p:spPr>
        <p:txBody>
          <a:bodyPr/>
          <a:lstStyle>
            <a:lvl1pPr>
              <a:defRPr sz="21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4:……………………………………..</a:t>
            </a:r>
          </a:p>
        </p:txBody>
      </p:sp>
      <p:sp>
        <p:nvSpPr>
          <p:cNvPr id="11" name="Chart Placeholder 14">
            <a:extLst>
              <a:ext uri="{FF2B5EF4-FFF2-40B4-BE49-F238E27FC236}">
                <a16:creationId xmlns:a16="http://schemas.microsoft.com/office/drawing/2014/main" id="{4A80550F-98CB-400B-9D36-210A7AED20E8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254052" y="1406526"/>
            <a:ext cx="4317948" cy="4670425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2" name="Table Placeholder 16">
            <a:extLst>
              <a:ext uri="{FF2B5EF4-FFF2-40B4-BE49-F238E27FC236}">
                <a16:creationId xmlns:a16="http://schemas.microsoft.com/office/drawing/2014/main" id="{15345DA2-1E92-473D-9483-A24F87614F3D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4657726" y="1392239"/>
            <a:ext cx="4194572" cy="46847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3248407062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1F29B1-F2F8-4527-A0B9-5A566F0DB5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8600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9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1F89192-9608-4DA0-9D58-CE5D74F0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8600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1300396-45C9-472A-AA37-70408F1C2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E62FC25-50E5-484F-90C3-4D897EFB6F7F}" type="slidenum">
              <a:rPr lang="vi-VN" altLang="en-US" smtClean="0"/>
              <a:pPr/>
              <a:t>‹#›</a:t>
            </a:fld>
            <a:endParaRPr lang="vi-VN" altLang="en-US"/>
          </a:p>
        </p:txBody>
      </p: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45B855E6-8413-49D5-929E-33A3B362751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418779" y="1248325"/>
            <a:ext cx="5543550" cy="5205412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AB6BBE52-BFE6-4B4F-95C1-25C2EB84A6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18779" y="404265"/>
            <a:ext cx="5543550" cy="436098"/>
          </a:xfrm>
          <a:prstGeom prst="rect">
            <a:avLst/>
          </a:prstGeom>
        </p:spPr>
        <p:txBody>
          <a:bodyPr/>
          <a:lstStyle>
            <a:lvl1pPr>
              <a:defRPr sz="2100" b="1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5:……………………………………..</a:t>
            </a:r>
          </a:p>
        </p:txBody>
      </p:sp>
    </p:spTree>
    <p:extLst>
      <p:ext uri="{BB962C8B-B14F-4D97-AF65-F5344CB8AC3E}">
        <p14:creationId xmlns:p14="http://schemas.microsoft.com/office/powerpoint/2010/main" val="3277240346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4052" y="112543"/>
            <a:ext cx="8635896" cy="436098"/>
          </a:xfrm>
          <a:prstGeom prst="rect">
            <a:avLst/>
          </a:prstGeom>
        </p:spPr>
        <p:txBody>
          <a:bodyPr/>
          <a:lstStyle>
            <a:lvl1pPr>
              <a:defRPr sz="21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6:……………………………………..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3155" y="1032511"/>
            <a:ext cx="8636794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8600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8600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E62FC25-50E5-484F-90C3-4D897EFB6F7F}" type="slidenum">
              <a:rPr lang="vi-VN" altLang="en-US" smtClean="0"/>
              <a:pPr/>
              <a:t>‹#›</a:t>
            </a:fld>
            <a:endParaRPr lang="vi-VN" altLang="en-US"/>
          </a:p>
        </p:txBody>
      </p:sp>
    </p:spTree>
    <p:extLst>
      <p:ext uri="{BB962C8B-B14F-4D97-AF65-F5344CB8AC3E}">
        <p14:creationId xmlns:p14="http://schemas.microsoft.com/office/powerpoint/2010/main" val="3006985653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84B5929F-A28F-4256-A6B2-5D095331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8600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C2F339A-915E-4496-B889-28FBBAAD3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8600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028A2E5F-7F4D-4F39-A494-67088E804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E62FC25-50E5-484F-90C3-4D897EFB6F7F}" type="slidenum">
              <a:rPr lang="vi-VN" altLang="en-US" smtClean="0"/>
              <a:pPr/>
              <a:t>‹#›</a:t>
            </a:fld>
            <a:endParaRPr lang="vi-VN" altLang="en-US"/>
          </a:p>
        </p:txBody>
      </p:sp>
      <p:sp>
        <p:nvSpPr>
          <p:cNvPr id="11" name="Title 8">
            <a:extLst>
              <a:ext uri="{FF2B5EF4-FFF2-40B4-BE49-F238E27FC236}">
                <a16:creationId xmlns:a16="http://schemas.microsoft.com/office/drawing/2014/main" id="{FC0C4515-8106-49DA-9C06-E98AF81524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4052" y="112543"/>
            <a:ext cx="8635896" cy="436098"/>
          </a:xfrm>
          <a:prstGeom prst="rect">
            <a:avLst/>
          </a:prstGeom>
        </p:spPr>
        <p:txBody>
          <a:bodyPr/>
          <a:lstStyle>
            <a:lvl1pPr>
              <a:defRPr sz="21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7:……………………………………..</a:t>
            </a:r>
          </a:p>
        </p:txBody>
      </p:sp>
      <p:sp>
        <p:nvSpPr>
          <p:cNvPr id="12" name="Chart Placeholder 9">
            <a:extLst>
              <a:ext uri="{FF2B5EF4-FFF2-40B4-BE49-F238E27FC236}">
                <a16:creationId xmlns:a16="http://schemas.microsoft.com/office/drawing/2014/main" id="{F49327FB-190B-40C4-9FC9-66F9F7D12317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247651" y="1406769"/>
            <a:ext cx="4324350" cy="4655894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Chart</a:t>
            </a:r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733EBCBB-E1FE-415C-8ED9-6D1F3674847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679157" y="1414464"/>
            <a:ext cx="4083844" cy="4656137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578860797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8">
            <a:extLst>
              <a:ext uri="{FF2B5EF4-FFF2-40B4-BE49-F238E27FC236}">
                <a16:creationId xmlns:a16="http://schemas.microsoft.com/office/drawing/2014/main" id="{3E6AE9CF-41FF-46D0-BF7A-815E477789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4052" y="112543"/>
            <a:ext cx="8635896" cy="436098"/>
          </a:xfrm>
          <a:prstGeom prst="rect">
            <a:avLst/>
          </a:prstGeom>
        </p:spPr>
        <p:txBody>
          <a:bodyPr/>
          <a:lstStyle>
            <a:lvl1pPr>
              <a:defRPr sz="2100" b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r>
              <a:rPr lang="en-US" dirty="0"/>
              <a:t>Title 8:……………………………………..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A85E41C6-3987-4F5C-A750-35F5C730A5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53155" y="1032511"/>
            <a:ext cx="8636794" cy="4938713"/>
          </a:xfrm>
          <a:prstGeom prst="rect">
            <a:avLst/>
          </a:prstGeom>
        </p:spPr>
        <p:txBody>
          <a:bodyPr/>
          <a:lstStyle>
            <a:lvl1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  <a:lvl2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4pPr>
            <a:lvl5pP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C99BA7CA-DC84-4A35-BD8A-C14D582181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6486007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pPr>
              <a:defRPr/>
            </a:pPr>
            <a:endParaRPr lang="vi-V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E1DCC345-F4E6-42D6-9173-88011D0E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6486007"/>
            <a:ext cx="3086100" cy="365125"/>
          </a:xfrm>
          <a:prstGeom prst="rect">
            <a:avLst/>
          </a:prstGeom>
        </p:spPr>
        <p:txBody>
          <a:bodyPr/>
          <a:lstStyle>
            <a:lvl1pPr algn="ct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82AFB1-CD7C-4710-A82A-F9FEE6DA5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67383" y="6492876"/>
            <a:ext cx="2057400" cy="365125"/>
          </a:xfrm>
          <a:prstGeom prst="rect">
            <a:avLst/>
          </a:prstGeom>
        </p:spPr>
        <p:txBody>
          <a:bodyPr/>
          <a:lstStyle>
            <a:lvl1pPr algn="r">
              <a:defRPr sz="900" b="1">
                <a:solidFill>
                  <a:srgbClr val="C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1pPr>
          </a:lstStyle>
          <a:p>
            <a:fld id="{FE62FC25-50E5-484F-90C3-4D897EFB6F7F}" type="slidenum">
              <a:rPr lang="vi-VN" altLang="en-US" smtClean="0"/>
              <a:pPr/>
              <a:t>‹#›</a:t>
            </a:fld>
            <a:endParaRPr lang="vi-VN" altLang="en-US"/>
          </a:p>
        </p:txBody>
      </p:sp>
    </p:spTree>
    <p:extLst>
      <p:ext uri="{BB962C8B-B14F-4D97-AF65-F5344CB8AC3E}">
        <p14:creationId xmlns:p14="http://schemas.microsoft.com/office/powerpoint/2010/main" val="3573202595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6699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  <p:sldLayoutId id="2147483762" r:id="rId13"/>
    <p:sldLayoutId id="2147483763" r:id="rId14"/>
    <p:sldLayoutId id="2147483764" r:id="rId15"/>
    <p:sldLayoutId id="2147483765" r:id="rId16"/>
    <p:sldLayoutId id="2147483766" r:id="rId17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9">
            <a:extLst>
              <a:ext uri="{FF2B5EF4-FFF2-40B4-BE49-F238E27FC236}">
                <a16:creationId xmlns:a16="http://schemas.microsoft.com/office/drawing/2014/main" id="{FCE1698A-E367-481B-9BBF-180CA8932FA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4D78756-E0F4-40A5-838A-0BA6847ADB33}" type="slidenum">
              <a:rPr lang="vi-VN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</a:t>
            </a:fld>
            <a:endParaRPr lang="vi-VN" altLang="en-US" sz="1400"/>
          </a:p>
        </p:txBody>
      </p:sp>
      <p:sp>
        <p:nvSpPr>
          <p:cNvPr id="4100" name="Rectangle 2">
            <a:extLst>
              <a:ext uri="{FF2B5EF4-FFF2-40B4-BE49-F238E27FC236}">
                <a16:creationId xmlns:a16="http://schemas.microsoft.com/office/drawing/2014/main" id="{FED5A3B9-D374-482A-BAB2-ED66B793F095}"/>
              </a:ext>
            </a:extLst>
          </p:cNvPr>
          <p:cNvSpPr>
            <a:spLocks noGrp="1" noChangeArrowheads="1"/>
          </p:cNvSpPr>
          <p:nvPr>
            <p:ph type="ctrTitle" idx="4294967295"/>
          </p:nvPr>
        </p:nvSpPr>
        <p:spPr>
          <a:xfrm>
            <a:off x="2771800" y="2492896"/>
            <a:ext cx="5040560" cy="2160240"/>
          </a:xfrm>
        </p:spPr>
        <p:txBody>
          <a:bodyPr/>
          <a:lstStyle/>
          <a:p>
            <a:pPr eaLnBrk="1" hangingPunct="1"/>
            <a:r>
              <a:rPr lang="en-US" altLang="en-US" sz="4000" dirty="0"/>
              <a:t>Experiment in </a:t>
            </a:r>
            <a:br>
              <a:rPr lang="en-US" altLang="en-US" sz="4000" dirty="0"/>
            </a:br>
            <a:r>
              <a:rPr lang="en-US" altLang="en-US" sz="4000" dirty="0"/>
              <a:t>Compiler Construction</a:t>
            </a:r>
            <a:br>
              <a:rPr lang="en-US" altLang="en-US" sz="4000" dirty="0"/>
            </a:br>
            <a:r>
              <a:rPr lang="en-US" altLang="en-US" sz="4000" dirty="0"/>
              <a:t>Scanner design</a:t>
            </a:r>
            <a:endParaRPr lang="vi-V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6342416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Slide Number Placeholder 5">
            <a:extLst>
              <a:ext uri="{FF2B5EF4-FFF2-40B4-BE49-F238E27FC236}">
                <a16:creationId xmlns:a16="http://schemas.microsoft.com/office/drawing/2014/main" id="{DBD9B66F-5808-4595-A1C1-DB5C652DA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5F4333C-DEC5-4BD0-A16A-AF74A965074E}" type="slidenum">
              <a:rPr lang="vi-VN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10</a:t>
            </a:fld>
            <a:endParaRPr lang="vi-VN" altLang="en-US" sz="1400"/>
          </a:p>
        </p:txBody>
      </p:sp>
      <p:sp>
        <p:nvSpPr>
          <p:cNvPr id="11268" name="Rectangle 2">
            <a:extLst>
              <a:ext uri="{FF2B5EF4-FFF2-40B4-BE49-F238E27FC236}">
                <a16:creationId xmlns:a16="http://schemas.microsoft.com/office/drawing/2014/main" id="{3936CE0C-8EF7-42ED-B47D-7C74A4E6830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KPL’s tokens</a:t>
            </a:r>
            <a:endParaRPr lang="vi-VN" altLang="en-US"/>
          </a:p>
        </p:txBody>
      </p:sp>
      <p:sp>
        <p:nvSpPr>
          <p:cNvPr id="11269" name="Rectangle 3">
            <a:extLst>
              <a:ext uri="{FF2B5EF4-FFF2-40B4-BE49-F238E27FC236}">
                <a16:creationId xmlns:a16="http://schemas.microsoft.com/office/drawing/2014/main" id="{1F202476-97BD-4752-AB0D-56E7F93A0DF7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dirty="0"/>
              <a:t>Special characters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800" dirty="0"/>
              <a:t>	</a:t>
            </a:r>
            <a:r>
              <a:rPr lang="en-US" altLang="en-US" dirty="0">
                <a:solidFill>
                  <a:srgbClr val="A50021"/>
                </a:solidFill>
              </a:rPr>
              <a:t>;</a:t>
            </a:r>
            <a:r>
              <a:rPr lang="en-US" altLang="en-US" dirty="0"/>
              <a:t> (semicolon), </a:t>
            </a:r>
            <a:r>
              <a:rPr lang="en-US" altLang="en-US" dirty="0">
                <a:solidFill>
                  <a:srgbClr val="A50021"/>
                </a:solidFill>
              </a:rPr>
              <a:t>. </a:t>
            </a:r>
            <a:r>
              <a:rPr lang="en-US" altLang="en-US" dirty="0"/>
              <a:t>(period), </a:t>
            </a:r>
            <a:r>
              <a:rPr lang="en-US" altLang="en-US" dirty="0">
                <a:solidFill>
                  <a:srgbClr val="A50021"/>
                </a:solidFill>
              </a:rPr>
              <a:t>: </a:t>
            </a:r>
            <a:r>
              <a:rPr lang="en-US" altLang="en-US" dirty="0"/>
              <a:t>(colon), </a:t>
            </a:r>
            <a:r>
              <a:rPr lang="en-US" altLang="en-US" dirty="0">
                <a:solidFill>
                  <a:srgbClr val="A50021"/>
                </a:solidFill>
              </a:rPr>
              <a:t>, </a:t>
            </a:r>
            <a:r>
              <a:rPr lang="en-US" altLang="en-US" dirty="0"/>
              <a:t>(comma), </a:t>
            </a:r>
            <a:r>
              <a:rPr lang="en-US" altLang="en-US" dirty="0">
                <a:solidFill>
                  <a:srgbClr val="A50021"/>
                </a:solidFill>
              </a:rPr>
              <a:t>( </a:t>
            </a:r>
            <a:r>
              <a:rPr lang="en-US" altLang="en-US" dirty="0"/>
              <a:t>(left parenthesis), </a:t>
            </a:r>
            <a:r>
              <a:rPr lang="en-US" altLang="en-US" dirty="0">
                <a:solidFill>
                  <a:srgbClr val="A50021"/>
                </a:solidFill>
              </a:rPr>
              <a:t>) </a:t>
            </a:r>
            <a:r>
              <a:rPr lang="en-US" altLang="en-US" dirty="0"/>
              <a:t>(right parenthesis), </a:t>
            </a:r>
            <a:r>
              <a:rPr lang="en-US" altLang="en-US" dirty="0">
                <a:solidFill>
                  <a:srgbClr val="A50021"/>
                </a:solidFill>
              </a:rPr>
              <a:t>‘ </a:t>
            </a:r>
            <a:r>
              <a:rPr lang="en-US" altLang="en-US" dirty="0"/>
              <a:t>(</a:t>
            </a:r>
            <a:r>
              <a:rPr lang="en-US" altLang="en-US" dirty="0" err="1"/>
              <a:t>singlequote</a:t>
            </a:r>
            <a:r>
              <a:rPr lang="en-US" altLang="en-US" dirty="0"/>
              <a:t>)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dirty="0"/>
              <a:t>Also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800" dirty="0"/>
              <a:t>	</a:t>
            </a:r>
            <a:r>
              <a:rPr lang="en-US" altLang="en-US" sz="2100" dirty="0">
                <a:solidFill>
                  <a:srgbClr val="A50021"/>
                </a:solidFill>
              </a:rPr>
              <a:t>(. </a:t>
            </a:r>
            <a:r>
              <a:rPr lang="en-US" altLang="en-US" sz="2100" dirty="0"/>
              <a:t>and</a:t>
            </a:r>
            <a:r>
              <a:rPr lang="en-US" altLang="en-US" sz="2100" dirty="0">
                <a:solidFill>
                  <a:srgbClr val="A50021"/>
                </a:solidFill>
              </a:rPr>
              <a:t> .)</a:t>
            </a:r>
            <a:r>
              <a:rPr lang="en-US" altLang="en-US" sz="2100" dirty="0"/>
              <a:t> to mark the index of an array element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100" dirty="0"/>
              <a:t>	</a:t>
            </a:r>
            <a:r>
              <a:rPr lang="en-US" altLang="en-US" sz="2100" dirty="0">
                <a:solidFill>
                  <a:srgbClr val="A50021"/>
                </a:solidFill>
              </a:rPr>
              <a:t>(* </a:t>
            </a:r>
            <a:r>
              <a:rPr lang="en-US" altLang="en-US" sz="2100" dirty="0"/>
              <a:t>and </a:t>
            </a:r>
            <a:r>
              <a:rPr lang="en-US" altLang="en-US" sz="2100" dirty="0">
                <a:solidFill>
                  <a:srgbClr val="A50021"/>
                </a:solidFill>
              </a:rPr>
              <a:t>*)</a:t>
            </a:r>
            <a:r>
              <a:rPr lang="en-US" altLang="en-US" sz="2100" dirty="0"/>
              <a:t> to mark the comment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dirty="0"/>
              <a:t>Others</a:t>
            </a:r>
          </a:p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r>
              <a:rPr lang="en-US" altLang="en-US" sz="2800" dirty="0"/>
              <a:t>	</a:t>
            </a:r>
            <a:r>
              <a:rPr lang="en-US" altLang="en-US" sz="2100" dirty="0">
                <a:solidFill>
                  <a:srgbClr val="A50021"/>
                </a:solidFill>
              </a:rPr>
              <a:t>identifier</a:t>
            </a:r>
            <a:r>
              <a:rPr lang="en-US" altLang="en-US" sz="2100" dirty="0"/>
              <a:t>,</a:t>
            </a:r>
            <a:r>
              <a:rPr lang="en-US" altLang="en-US" sz="2100" dirty="0">
                <a:solidFill>
                  <a:srgbClr val="A50021"/>
                </a:solidFill>
              </a:rPr>
              <a:t> number</a:t>
            </a:r>
            <a:r>
              <a:rPr lang="en-US" altLang="en-US" sz="2100" dirty="0"/>
              <a:t>, </a:t>
            </a:r>
            <a:r>
              <a:rPr lang="en-US" altLang="en-US" sz="2100" dirty="0">
                <a:solidFill>
                  <a:srgbClr val="A50021"/>
                </a:solidFill>
              </a:rPr>
              <a:t>illegal </a:t>
            </a:r>
            <a:r>
              <a:rPr lang="en-US" altLang="en-US" sz="2100" dirty="0" err="1">
                <a:solidFill>
                  <a:srgbClr val="A50021"/>
                </a:solidFill>
              </a:rPr>
              <a:t>charater</a:t>
            </a:r>
            <a:endParaRPr lang="vi-VN" altLang="en-US" sz="2100" dirty="0">
              <a:solidFill>
                <a:srgbClr val="A5002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Slide Number Placeholder 5">
            <a:extLst>
              <a:ext uri="{FF2B5EF4-FFF2-40B4-BE49-F238E27FC236}">
                <a16:creationId xmlns:a16="http://schemas.microsoft.com/office/drawing/2014/main" id="{E03284AE-02ED-4902-B0C9-686DA4A9E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069026B6-1626-4411-9564-4E6B74900397}" type="slidenum">
              <a:rPr lang="vi-VN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11</a:t>
            </a:fld>
            <a:endParaRPr lang="vi-VN" altLang="en-US" sz="1400"/>
          </a:p>
        </p:txBody>
      </p:sp>
      <p:sp>
        <p:nvSpPr>
          <p:cNvPr id="12292" name="Rectangle 2">
            <a:extLst>
              <a:ext uri="{FF2B5EF4-FFF2-40B4-BE49-F238E27FC236}">
                <a16:creationId xmlns:a16="http://schemas.microsoft.com/office/drawing/2014/main" id="{ED7D11A4-7A4A-4343-A3A3-1A4002F8FD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Recognizing KPL’s tokens</a:t>
            </a:r>
            <a:endParaRPr lang="vi-VN" altLang="en-US" dirty="0"/>
          </a:p>
        </p:txBody>
      </p:sp>
      <p:sp>
        <p:nvSpPr>
          <p:cNvPr id="12293" name="Rectangle 3">
            <a:extLst>
              <a:ext uri="{FF2B5EF4-FFF2-40B4-BE49-F238E27FC236}">
                <a16:creationId xmlns:a16="http://schemas.microsoft.com/office/drawing/2014/main" id="{91B6C203-66FE-4949-BB0F-D33B3A2DC3F1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All KPL’s tokens make up a regular language.</a:t>
            </a:r>
          </a:p>
          <a:p>
            <a:pPr eaLnBrk="1" hangingPunct="1"/>
            <a:r>
              <a:rPr lang="en-US" altLang="en-US" dirty="0"/>
              <a:t>They can be described with regular grammar, regular expression</a:t>
            </a:r>
          </a:p>
          <a:p>
            <a:pPr eaLnBrk="1" hangingPunct="1"/>
            <a:r>
              <a:rPr lang="en-US" altLang="en-US" dirty="0"/>
              <a:t>They c</a:t>
            </a:r>
            <a:r>
              <a:rPr lang="en-US" altLang="en-US" dirty="0">
                <a:sym typeface="Symbol" panose="05050102010706020507" pitchFamily="18" charset="2"/>
              </a:rPr>
              <a:t>an be recognized by a Deterministic Finite Automaton (DFA)</a:t>
            </a:r>
          </a:p>
          <a:p>
            <a:pPr eaLnBrk="1" hangingPunct="1"/>
            <a:r>
              <a:rPr lang="en-US" altLang="en-US" dirty="0">
                <a:sym typeface="Symbol" panose="05050102010706020507" pitchFamily="18" charset="2"/>
              </a:rPr>
              <a:t>The scanner is a big DFA</a:t>
            </a:r>
            <a:endParaRPr lang="en-US" altLang="en-US" sz="2700" dirty="0">
              <a:sym typeface="Symbol" panose="05050102010706020507" pitchFamily="18" charset="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ext Box 4">
            <a:extLst>
              <a:ext uri="{FF2B5EF4-FFF2-40B4-BE49-F238E27FC236}">
                <a16:creationId xmlns:a16="http://schemas.microsoft.com/office/drawing/2014/main" id="{4F7EBB46-CD01-436C-9744-FF8755A67D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600" y="2362200"/>
            <a:ext cx="3200400" cy="2779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bg2"/>
              </a:buClr>
              <a:buSzPct val="75000"/>
              <a:buFont typeface="Wingdings" panose="05000000000000000000" pitchFamily="2" charset="2"/>
              <a:buChar char="n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80000"/>
              <a:buFont typeface="Wingdings" panose="05000000000000000000" pitchFamily="2" charset="2"/>
              <a:buChar char="¨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bg2"/>
              </a:buClr>
              <a:buSzPct val="6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¨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1800" dirty="0">
                <a:cs typeface="Arial" panose="020B0604020202020204" pitchFamily="34" charset="0"/>
              </a:rPr>
              <a:t>After every recognized token, the scanner starts in state 0 again</a:t>
            </a:r>
          </a:p>
          <a:p>
            <a:pPr>
              <a:buSzPct val="70000"/>
              <a:buFontTx/>
              <a:buNone/>
            </a:pPr>
            <a:r>
              <a:rPr lang="en-US" altLang="en-US" sz="1800" dirty="0">
                <a:cs typeface="Arial" panose="020B0604020202020204" pitchFamily="34" charset="0"/>
              </a:rPr>
              <a:t>If an illegal character is met, the scanner would change to the states 22 or 43 which tell the scanner to stop scanning and return error messages.</a:t>
            </a:r>
            <a:endParaRPr lang="vi-VN" altLang="en-US" sz="1800" dirty="0">
              <a:cs typeface="Arial" panose="020B0604020202020204" pitchFamily="34" charset="0"/>
            </a:endParaRPr>
          </a:p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1800" dirty="0">
                <a:cs typeface="Arial" panose="020B0604020202020204" pitchFamily="34" charset="0"/>
              </a:rPr>
              <a:t>Notice the yellow states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47549DB-260F-3F53-3442-31BE8FD8348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 descr="A picture containing text, diagram, screenshot, skeleton&#10;&#10;Description automatically generated">
            <a:extLst>
              <a:ext uri="{FF2B5EF4-FFF2-40B4-BE49-F238E27FC236}">
                <a16:creationId xmlns:a16="http://schemas.microsoft.com/office/drawing/2014/main" id="{2D89CA3A-F33C-5FE5-F995-FCE228C140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500"/>
            <a:ext cx="5852711" cy="6477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2F45906-166E-60DA-0D0F-B939B99A89E0}"/>
              </a:ext>
            </a:extLst>
          </p:cNvPr>
          <p:cNvSpPr txBox="1"/>
          <p:nvPr/>
        </p:nvSpPr>
        <p:spPr>
          <a:xfrm>
            <a:off x="6084168" y="935980"/>
            <a:ext cx="2736304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en-US" sz="2400" dirty="0"/>
              <a:t>The scanner as a Deterministic Finite Automaton</a:t>
            </a:r>
            <a:endParaRPr lang="en-US" sz="24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9" name="Slide Number Placeholder 5">
            <a:extLst>
              <a:ext uri="{FF2B5EF4-FFF2-40B4-BE49-F238E27FC236}">
                <a16:creationId xmlns:a16="http://schemas.microsoft.com/office/drawing/2014/main" id="{E225D8B2-B086-4B0B-A73E-952F545AB16F}"/>
              </a:ext>
            </a:extLst>
          </p:cNvPr>
          <p:cNvSpPr txBox="1">
            <a:spLocks noGrp="1"/>
          </p:cNvSpPr>
          <p:nvPr/>
        </p:nvSpPr>
        <p:spPr bwMode="auto">
          <a:xfrm>
            <a:off x="6858000" y="6400800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5BCB4C16-29DD-419E-ABE6-5143A6411A90}" type="slidenum">
              <a:rPr lang="vi-VN" altLang="en-US" sz="1400"/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13</a:t>
            </a:fld>
            <a:endParaRPr lang="vi-VN" altLang="en-US" sz="1400"/>
          </a:p>
        </p:txBody>
      </p:sp>
      <p:sp>
        <p:nvSpPr>
          <p:cNvPr id="14340" name="Rectangle 2">
            <a:extLst>
              <a:ext uri="{FF2B5EF4-FFF2-40B4-BE49-F238E27FC236}">
                <a16:creationId xmlns:a16="http://schemas.microsoft.com/office/drawing/2014/main" id="{DC8C387A-2C14-4218-BF45-B3A35578AED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altLang="en-US" dirty="0"/>
              <a:t>KPL scanner - organization</a:t>
            </a:r>
            <a:endParaRPr lang="vi-VN" altLang="en-US" dirty="0"/>
          </a:p>
        </p:txBody>
      </p:sp>
      <p:sp>
        <p:nvSpPr>
          <p:cNvPr id="14341" name="Rectangle 12">
            <a:extLst>
              <a:ext uri="{FF2B5EF4-FFF2-40B4-BE49-F238E27FC236}">
                <a16:creationId xmlns:a16="http://schemas.microsoft.com/office/drawing/2014/main" id="{28023938-B7E8-49EA-9A29-A14580A8B0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1916113"/>
            <a:ext cx="3816350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1200">
              <a:latin typeface="Courier New" panose="02070309020205020404" pitchFamily="49" charset="0"/>
            </a:endParaRPr>
          </a:p>
        </p:txBody>
      </p:sp>
      <p:graphicFrame>
        <p:nvGraphicFramePr>
          <p:cNvPr id="34858" name="Group 42">
            <a:extLst>
              <a:ext uri="{FF2B5EF4-FFF2-40B4-BE49-F238E27FC236}">
                <a16:creationId xmlns:a16="http://schemas.microsoft.com/office/drawing/2014/main" id="{C11B652F-1F9A-4918-BDF7-3087DE1E8FAE}"/>
              </a:ext>
            </a:extLst>
          </p:cNvPr>
          <p:cNvGraphicFramePr>
            <a:graphicFrameLocks noGrp="1"/>
          </p:cNvGraphicFramePr>
          <p:nvPr/>
        </p:nvGraphicFramePr>
        <p:xfrm>
          <a:off x="785813" y="2000250"/>
          <a:ext cx="7643812" cy="2868612"/>
        </p:xfrm>
        <a:graphic>
          <a:graphicData uri="http://schemas.openxmlformats.org/drawingml/2006/table">
            <a:tbl>
              <a:tblPr/>
              <a:tblGrid>
                <a:gridCol w="6429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145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863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14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cs typeface="Arial" charset="0"/>
                        </a:rPr>
                        <a:t>#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cs typeface="Arial" charset="0"/>
                        </a:rPr>
                        <a:t>Filename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Arial" charset="0"/>
                          <a:cs typeface="Arial" charset="0"/>
                        </a:rPr>
                        <a:t>Task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1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EDE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Makefile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EDE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Project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ED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4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2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6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scanner.c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6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Main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6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14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3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EDE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reader.h, reader.c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EDE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Read the source code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ED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006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4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6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charcode.h, charcode.c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6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Classify character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6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14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5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EDE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token.h, token.c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EDE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Classify and recognize token, keywords 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DED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142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6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6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error.h, error.c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6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cs typeface="Arial" charset="0"/>
                        </a:rPr>
                        <a:t>Manage error types and messages</a:t>
                      </a:r>
                    </a:p>
                  </a:txBody>
                  <a:tcPr marT="45714" marB="45714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FF6F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Slide Number Placeholder 5">
            <a:extLst>
              <a:ext uri="{FF2B5EF4-FFF2-40B4-BE49-F238E27FC236}">
                <a16:creationId xmlns:a16="http://schemas.microsoft.com/office/drawing/2014/main" id="{E50FD43E-ACDC-4B19-9296-6FE99F1C81DE}"/>
              </a:ext>
            </a:extLst>
          </p:cNvPr>
          <p:cNvSpPr txBox="1">
            <a:spLocks noGrp="1"/>
          </p:cNvSpPr>
          <p:nvPr/>
        </p:nvSpPr>
        <p:spPr bwMode="auto">
          <a:xfrm>
            <a:off x="6858000" y="6400800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55041911-54E9-42D3-AFE7-36DA1235411F}" type="slidenum">
              <a:rPr lang="vi-VN" altLang="en-US" sz="1400"/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14</a:t>
            </a:fld>
            <a:endParaRPr lang="vi-VN" altLang="en-US" sz="1400"/>
          </a:p>
        </p:txBody>
      </p:sp>
      <p:sp>
        <p:nvSpPr>
          <p:cNvPr id="15364" name="Rectangle 2">
            <a:extLst>
              <a:ext uri="{FF2B5EF4-FFF2-40B4-BE49-F238E27FC236}">
                <a16:creationId xmlns:a16="http://schemas.microsoft.com/office/drawing/2014/main" id="{A13636C9-5888-4949-8A29-04730FE3F5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altLang="en-US" dirty="0"/>
              <a:t>KPL scanner – reader</a:t>
            </a:r>
            <a:endParaRPr lang="vi-VN" altLang="en-US" dirty="0"/>
          </a:p>
        </p:txBody>
      </p:sp>
      <p:sp>
        <p:nvSpPr>
          <p:cNvPr id="15365" name="Rectangle 12">
            <a:extLst>
              <a:ext uri="{FF2B5EF4-FFF2-40B4-BE49-F238E27FC236}">
                <a16:creationId xmlns:a16="http://schemas.microsoft.com/office/drawing/2014/main" id="{FF08EE14-2252-4173-BB57-8CD89F935C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1916113"/>
            <a:ext cx="3816350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1200">
              <a:latin typeface="Courier New" panose="02070309020205020404" pitchFamily="49" charset="0"/>
            </a:endParaRPr>
          </a:p>
        </p:txBody>
      </p:sp>
      <p:sp>
        <p:nvSpPr>
          <p:cNvPr id="15366" name="Rectangle 14">
            <a:extLst>
              <a:ext uri="{FF2B5EF4-FFF2-40B4-BE49-F238E27FC236}">
                <a16:creationId xmlns:a16="http://schemas.microsoft.com/office/drawing/2014/main" id="{435A6024-6B88-4827-92BE-2CA64FCE93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8500" y="1412776"/>
            <a:ext cx="7747000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Read a character from input stream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en-US" alt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readChar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(void);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Open input stream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en-US" alt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openInputStream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(char *</a:t>
            </a:r>
            <a:r>
              <a:rPr lang="en-US" alt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fileName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Close input stream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alt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closeInputStream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(void);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Current line number and column number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en-US" alt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lineNo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colNo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Current character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en-US" alt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7" name="Slide Number Placeholder 5">
            <a:extLst>
              <a:ext uri="{FF2B5EF4-FFF2-40B4-BE49-F238E27FC236}">
                <a16:creationId xmlns:a16="http://schemas.microsoft.com/office/drawing/2014/main" id="{260AEC5B-3E2C-43E4-94A1-32FD9C149869}"/>
              </a:ext>
            </a:extLst>
          </p:cNvPr>
          <p:cNvSpPr txBox="1">
            <a:spLocks noGrp="1"/>
          </p:cNvSpPr>
          <p:nvPr/>
        </p:nvSpPr>
        <p:spPr bwMode="auto">
          <a:xfrm>
            <a:off x="6858000" y="6400800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7B3BB04B-205C-43C1-B877-8D2A0D88C0AE}" type="slidenum">
              <a:rPr lang="vi-VN" altLang="en-US" sz="1400"/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15</a:t>
            </a:fld>
            <a:endParaRPr lang="vi-VN" altLang="en-US" sz="1400"/>
          </a:p>
        </p:txBody>
      </p:sp>
      <p:sp>
        <p:nvSpPr>
          <p:cNvPr id="16388" name="Rectangle 2">
            <a:extLst>
              <a:ext uri="{FF2B5EF4-FFF2-40B4-BE49-F238E27FC236}">
                <a16:creationId xmlns:a16="http://schemas.microsoft.com/office/drawing/2014/main" id="{AF7A9CE1-9D06-4C31-8548-938A916D37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altLang="en-US" dirty="0"/>
              <a:t>KPL scanner – </a:t>
            </a:r>
            <a:r>
              <a:rPr lang="en-US" altLang="en-US" dirty="0" err="1"/>
              <a:t>charcode</a:t>
            </a:r>
            <a:endParaRPr lang="vi-VN" altLang="en-US" dirty="0"/>
          </a:p>
        </p:txBody>
      </p:sp>
      <p:sp>
        <p:nvSpPr>
          <p:cNvPr id="16389" name="Rectangle 12">
            <a:extLst>
              <a:ext uri="{FF2B5EF4-FFF2-40B4-BE49-F238E27FC236}">
                <a16:creationId xmlns:a16="http://schemas.microsoft.com/office/drawing/2014/main" id="{8416A4BE-6D4D-494E-94E4-B9BC3C60C8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1916113"/>
            <a:ext cx="3816350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1200">
              <a:latin typeface="Courier New" panose="02070309020205020404" pitchFamily="49" charset="0"/>
            </a:endParaRPr>
          </a:p>
        </p:txBody>
      </p:sp>
      <p:sp>
        <p:nvSpPr>
          <p:cNvPr id="16390" name="Rectangle 14">
            <a:extLst>
              <a:ext uri="{FF2B5EF4-FFF2-40B4-BE49-F238E27FC236}">
                <a16:creationId xmlns:a16="http://schemas.microsoft.com/office/drawing/2014/main" id="{01D4803A-E012-4D2C-ABF1-194B2758E7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1200" y="1227137"/>
            <a:ext cx="7747000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typedef </a:t>
            </a:r>
            <a:r>
              <a:rPr lang="en-US" alt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CHAR_SPACE,            // space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CHAR_LETTER,           // character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CHAR_DIGIT,            // digit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CHAR_PLUS,             // ‘+’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CHAR_MINUS,            // ‘-’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CHAR_TIMES,            // ‘*’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CHAR_SLASH,            // ‘/’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CHAR_LT,               // ‘&lt;‘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CHAR_GT,               // ‘&gt;‘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CHAR_EXCLAMATION,      // ‘!’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CHAR_EQ,               // ‘=‘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CHAR_COMMA,            // ‘,’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CHAR_PERIOD,           // ‘.’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CHAR_COLON,            // ‘:’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CHAR_SEMICOLON,        // ‘;’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CHAR_SINGLEQUOTE,      // ‘\’’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CHAR_LPAR,             // ‘(‘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CHAR_RPAR,             // ‘)’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CHAR_UNKNOWN           // invalid character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en-US" alt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CharCode</a:t>
            </a: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Slide Number Placeholder 5">
            <a:extLst>
              <a:ext uri="{FF2B5EF4-FFF2-40B4-BE49-F238E27FC236}">
                <a16:creationId xmlns:a16="http://schemas.microsoft.com/office/drawing/2014/main" id="{66692AF2-5F08-4326-BB8C-AE891177E378}"/>
              </a:ext>
            </a:extLst>
          </p:cNvPr>
          <p:cNvSpPr txBox="1">
            <a:spLocks noGrp="1"/>
          </p:cNvSpPr>
          <p:nvPr/>
        </p:nvSpPr>
        <p:spPr bwMode="auto">
          <a:xfrm>
            <a:off x="6858000" y="6400800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8E0A10A7-843D-45CD-B39C-9DEE227D78CE}" type="slidenum">
              <a:rPr lang="vi-VN" altLang="en-US" sz="1400"/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16</a:t>
            </a:fld>
            <a:endParaRPr lang="vi-VN" altLang="en-US" sz="1400"/>
          </a:p>
        </p:txBody>
      </p:sp>
      <p:sp>
        <p:nvSpPr>
          <p:cNvPr id="17412" name="Rectangle 2">
            <a:extLst>
              <a:ext uri="{FF2B5EF4-FFF2-40B4-BE49-F238E27FC236}">
                <a16:creationId xmlns:a16="http://schemas.microsoft.com/office/drawing/2014/main" id="{17257887-15B0-4DEE-9F0B-BCF64DAF425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altLang="en-US" dirty="0"/>
              <a:t>KPL scanner – </a:t>
            </a:r>
            <a:r>
              <a:rPr lang="en-US" altLang="en-US" dirty="0" err="1"/>
              <a:t>charcode</a:t>
            </a:r>
            <a:endParaRPr lang="vi-VN" altLang="en-US" dirty="0"/>
          </a:p>
        </p:txBody>
      </p:sp>
      <p:sp>
        <p:nvSpPr>
          <p:cNvPr id="17413" name="Rectangle 3">
            <a:extLst>
              <a:ext uri="{FF2B5EF4-FFF2-40B4-BE49-F238E27FC236}">
                <a16:creationId xmlns:a16="http://schemas.microsoft.com/office/drawing/2014/main" id="{97A51616-6178-4E81-8C6A-2279CA530C6F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altLang="en-US" dirty="0"/>
              <a:t>In </a:t>
            </a:r>
            <a:r>
              <a:rPr lang="en-US" altLang="en-US" i="1" dirty="0" err="1"/>
              <a:t>charcode.c</a:t>
            </a:r>
            <a:r>
              <a:rPr lang="en-US" altLang="en-US" dirty="0"/>
              <a:t>, we define </a:t>
            </a:r>
            <a:r>
              <a:rPr lang="en-US" altLang="en-US" i="1" dirty="0" err="1"/>
              <a:t>charCodes</a:t>
            </a:r>
            <a:r>
              <a:rPr lang="en-US" altLang="en-US" i="1" dirty="0"/>
              <a:t> </a:t>
            </a:r>
            <a:r>
              <a:rPr lang="en-US" altLang="en-US" dirty="0"/>
              <a:t>array that associates every ASCII character with an unique </a:t>
            </a:r>
            <a:r>
              <a:rPr lang="en-US" altLang="en-US" dirty="0" err="1"/>
              <a:t>predifined</a:t>
            </a:r>
            <a:r>
              <a:rPr lang="en-US" altLang="en-US" dirty="0"/>
              <a:t> </a:t>
            </a:r>
            <a:r>
              <a:rPr lang="en-US" altLang="en-US" i="1" dirty="0" err="1"/>
              <a:t>CharCode</a:t>
            </a:r>
            <a:r>
              <a:rPr lang="en-US" altLang="en-US" dirty="0"/>
              <a:t>.</a:t>
            </a:r>
          </a:p>
          <a:p>
            <a:pPr eaLnBrk="1" hangingPunct="1"/>
            <a:r>
              <a:rPr lang="en-US" altLang="en-US" i="1" dirty="0" err="1">
                <a:sym typeface="Symbol" panose="05050102010706020507" pitchFamily="18" charset="2"/>
              </a:rPr>
              <a:t>getc</a:t>
            </a:r>
            <a:r>
              <a:rPr lang="en-US" altLang="en-US" dirty="0">
                <a:sym typeface="Symbol" panose="05050102010706020507" pitchFamily="18" charset="2"/>
              </a:rPr>
              <a:t>() function may return EOF (or -1) which is not an ASCII character.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Slide Number Placeholder 5">
            <a:extLst>
              <a:ext uri="{FF2B5EF4-FFF2-40B4-BE49-F238E27FC236}">
                <a16:creationId xmlns:a16="http://schemas.microsoft.com/office/drawing/2014/main" id="{6620A4CB-D654-43AD-98E8-79C39C98EE08}"/>
              </a:ext>
            </a:extLst>
          </p:cNvPr>
          <p:cNvSpPr txBox="1">
            <a:spLocks noGrp="1"/>
          </p:cNvSpPr>
          <p:nvPr/>
        </p:nvSpPr>
        <p:spPr bwMode="auto">
          <a:xfrm>
            <a:off x="6858000" y="6400800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F15DC091-7A16-42FF-9A63-A7CAF6E6A327}" type="slidenum">
              <a:rPr lang="vi-VN" altLang="en-US" sz="1400"/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17</a:t>
            </a:fld>
            <a:endParaRPr lang="vi-VN" altLang="en-US" sz="1400"/>
          </a:p>
        </p:txBody>
      </p:sp>
      <p:sp>
        <p:nvSpPr>
          <p:cNvPr id="18436" name="Rectangle 2">
            <a:extLst>
              <a:ext uri="{FF2B5EF4-FFF2-40B4-BE49-F238E27FC236}">
                <a16:creationId xmlns:a16="http://schemas.microsoft.com/office/drawing/2014/main" id="{46AD5CAB-9C4C-4183-AF74-CE6EBDA5410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altLang="en-US" dirty="0"/>
              <a:t>KPL scanner – token</a:t>
            </a:r>
            <a:endParaRPr lang="vi-VN" altLang="en-US" dirty="0"/>
          </a:p>
        </p:txBody>
      </p:sp>
      <p:sp>
        <p:nvSpPr>
          <p:cNvPr id="18437" name="Rectangle 12">
            <a:extLst>
              <a:ext uri="{FF2B5EF4-FFF2-40B4-BE49-F238E27FC236}">
                <a16:creationId xmlns:a16="http://schemas.microsoft.com/office/drawing/2014/main" id="{FDB7942B-3246-4947-A22A-4BFED31B56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1916113"/>
            <a:ext cx="3816350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1200">
              <a:latin typeface="Courier New" panose="02070309020205020404" pitchFamily="49" charset="0"/>
            </a:endParaRPr>
          </a:p>
        </p:txBody>
      </p:sp>
      <p:sp>
        <p:nvSpPr>
          <p:cNvPr id="18438" name="Rectangle 14">
            <a:extLst>
              <a:ext uri="{FF2B5EF4-FFF2-40B4-BE49-F238E27FC236}">
                <a16:creationId xmlns:a16="http://schemas.microsoft.com/office/drawing/2014/main" id="{47EF9F3A-BCAD-4D45-B1EE-F12792572C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350" y="1365358"/>
            <a:ext cx="7747000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typedef </a:t>
            </a:r>
            <a:r>
              <a:rPr lang="en-US" alt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TK_NONE,      // Invalid token - Error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TK_IDENT,     // Identifier token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TK_NUMBER,    // Number token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TK_CHAR,      // Character constant token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TK_EOF,       // End of program token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// keywords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KW_PROGRAM, KW_CONST, KW_TYPE, KW_VAR,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KW_INTEGER, KW_CHAR, KW_ARRAY, KW_OF,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KW_FUNCTION, KW_PROCEDURE,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KW_BEGIN, KW_END, KW_CALL,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KW_IF, KW_THEN, KW_ELSE,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KW_WHILE, KW_DO, KW_FOR, KW_TO,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// Special character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SB_SEMICOLON, SB_COLON, SB_PERIOD, SB_COMMA,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SB_ASSIGN, SB_EQ, SB_NEQ, SB_LT, SB_LE, SB_GT, SB_GE,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SB_PLUS, SB_MINUS, SB_TIMES, SB_SLASH,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SB_LPAR, SB_RPAR, SB_LSEL, SB_RSEL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en-US" alt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TokenType</a:t>
            </a: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9" name="Slide Number Placeholder 5">
            <a:extLst>
              <a:ext uri="{FF2B5EF4-FFF2-40B4-BE49-F238E27FC236}">
                <a16:creationId xmlns:a16="http://schemas.microsoft.com/office/drawing/2014/main" id="{9DA26386-E240-4A1F-8623-30A8688DF68A}"/>
              </a:ext>
            </a:extLst>
          </p:cNvPr>
          <p:cNvSpPr txBox="1">
            <a:spLocks noGrp="1"/>
          </p:cNvSpPr>
          <p:nvPr/>
        </p:nvSpPr>
        <p:spPr bwMode="auto">
          <a:xfrm>
            <a:off x="6858000" y="6400800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6CAE09EB-68AC-46A6-9577-7FA16449C0C2}" type="slidenum">
              <a:rPr lang="vi-VN" altLang="en-US" sz="1400"/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18</a:t>
            </a:fld>
            <a:endParaRPr lang="vi-VN" altLang="en-US" sz="1400"/>
          </a:p>
        </p:txBody>
      </p:sp>
      <p:sp>
        <p:nvSpPr>
          <p:cNvPr id="19460" name="Rectangle 2">
            <a:extLst>
              <a:ext uri="{FF2B5EF4-FFF2-40B4-BE49-F238E27FC236}">
                <a16:creationId xmlns:a16="http://schemas.microsoft.com/office/drawing/2014/main" id="{562D53E6-4260-499D-9614-53DAF33BAF5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altLang="en-US" dirty="0"/>
              <a:t>KPL scanner – token</a:t>
            </a:r>
            <a:endParaRPr lang="vi-VN" altLang="en-US" dirty="0"/>
          </a:p>
        </p:txBody>
      </p:sp>
      <p:sp>
        <p:nvSpPr>
          <p:cNvPr id="19461" name="Rectangle 12">
            <a:extLst>
              <a:ext uri="{FF2B5EF4-FFF2-40B4-BE49-F238E27FC236}">
                <a16:creationId xmlns:a16="http://schemas.microsoft.com/office/drawing/2014/main" id="{9FB8D989-B79F-4493-92E7-61F7E4C088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1916113"/>
            <a:ext cx="3816350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1200">
              <a:latin typeface="Courier New" panose="02070309020205020404" pitchFamily="49" charset="0"/>
            </a:endParaRPr>
          </a:p>
        </p:txBody>
      </p:sp>
      <p:sp>
        <p:nvSpPr>
          <p:cNvPr id="19462" name="Rectangle 14">
            <a:extLst>
              <a:ext uri="{FF2B5EF4-FFF2-40B4-BE49-F238E27FC236}">
                <a16:creationId xmlns:a16="http://schemas.microsoft.com/office/drawing/2014/main" id="{116D651F-A9AE-4C15-BF48-9EF3324D18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062" y="1227137"/>
            <a:ext cx="7889875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Structure of a token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typedef struct {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char string[MAX_IDENT_LEN + 1];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int </a:t>
            </a:r>
            <a:r>
              <a:rPr lang="en-US" alt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lineNo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colNo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TokenType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tokenType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int value;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Token;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Check whether a string is a keyword or not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TokenType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checkKeyword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(char *string);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Create new token, provided type of token and location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Token* </a:t>
            </a:r>
            <a:r>
              <a:rPr lang="en-US" alt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makeToken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TokenType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tokenType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int </a:t>
            </a:r>
            <a:r>
              <a:rPr lang="en-US" alt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lineNo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int </a:t>
            </a:r>
            <a:r>
              <a:rPr lang="en-US" altLang="en-US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colNo</a:t>
            </a:r>
            <a:r>
              <a:rPr lang="en-US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Slide Number Placeholder 5">
            <a:extLst>
              <a:ext uri="{FF2B5EF4-FFF2-40B4-BE49-F238E27FC236}">
                <a16:creationId xmlns:a16="http://schemas.microsoft.com/office/drawing/2014/main" id="{D287E892-E01B-4E3D-B2BC-D411EF3C35A5}"/>
              </a:ext>
            </a:extLst>
          </p:cNvPr>
          <p:cNvSpPr txBox="1">
            <a:spLocks noGrp="1"/>
          </p:cNvSpPr>
          <p:nvPr/>
        </p:nvSpPr>
        <p:spPr bwMode="auto">
          <a:xfrm>
            <a:off x="6858000" y="6400800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B9F98C35-9EC1-461B-9856-D91F79E02333}" type="slidenum">
              <a:rPr lang="vi-VN" altLang="en-US" sz="1400"/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19</a:t>
            </a:fld>
            <a:endParaRPr lang="vi-VN" altLang="en-US" sz="1400"/>
          </a:p>
        </p:txBody>
      </p:sp>
      <p:sp>
        <p:nvSpPr>
          <p:cNvPr id="20484" name="Rectangle 2">
            <a:extLst>
              <a:ext uri="{FF2B5EF4-FFF2-40B4-BE49-F238E27FC236}">
                <a16:creationId xmlns:a16="http://schemas.microsoft.com/office/drawing/2014/main" id="{24AF0E3F-6CE7-45CD-961F-0037BD9748C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altLang="en-US" dirty="0"/>
              <a:t>KPL scanner – error management</a:t>
            </a:r>
            <a:endParaRPr lang="vi-VN" altLang="en-US" dirty="0"/>
          </a:p>
        </p:txBody>
      </p:sp>
      <p:sp>
        <p:nvSpPr>
          <p:cNvPr id="20485" name="Rectangle 12">
            <a:extLst>
              <a:ext uri="{FF2B5EF4-FFF2-40B4-BE49-F238E27FC236}">
                <a16:creationId xmlns:a16="http://schemas.microsoft.com/office/drawing/2014/main" id="{9FE49A75-CC10-4385-AB68-71B42F2979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1916113"/>
            <a:ext cx="3816350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1200">
              <a:latin typeface="Courier New" panose="02070309020205020404" pitchFamily="49" charset="0"/>
            </a:endParaRPr>
          </a:p>
        </p:txBody>
      </p:sp>
      <p:sp>
        <p:nvSpPr>
          <p:cNvPr id="20486" name="Rectangle 14">
            <a:extLst>
              <a:ext uri="{FF2B5EF4-FFF2-40B4-BE49-F238E27FC236}">
                <a16:creationId xmlns:a16="http://schemas.microsoft.com/office/drawing/2014/main" id="{D7B7FA74-BE61-4287-9B34-671AE60319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552" y="980728"/>
            <a:ext cx="8496944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List of error may occur in lexical analysis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typedef </a:t>
            </a:r>
            <a:r>
              <a:rPr lang="en-US" alt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ERR_ENDOFCOMMENT,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ERR_IDENTTOOLONG,</a:t>
            </a:r>
          </a:p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ERR_NUMBERTTOOLONG,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ERR_INVALIDCHARCONSTANT,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ERR_INVALIDSYMBOL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en-US" alt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ErrorCode</a:t>
            </a: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Error message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#define ERM_ENDOFCOMMENT "End of comment expected!"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#define ERM_IDENTTOOLONG "Identification too long!"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#define ERM_INVALIDCHARCONSTANT "Invalid const char!"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#define ERM_INVALIDSYMBOL "Invalid symbol!“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#define ERM_NUMBERTOOLONG "Value of integer number exceeds the range!"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lide Number Placeholder 4">
            <a:extLst>
              <a:ext uri="{FF2B5EF4-FFF2-40B4-BE49-F238E27FC236}">
                <a16:creationId xmlns:a16="http://schemas.microsoft.com/office/drawing/2014/main" id="{7DFF2862-19C2-4902-BC77-D832D915F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defTabSz="457200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/>
            </a:pPr>
            <a:fld id="{C1A8DDE3-3D66-48FD-99B3-FAA635481C8B}" type="slidenum">
              <a:rPr lang="en-US" altLang="en-US" smtClean="0"/>
              <a:pPr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/>
              </a:pPr>
              <a:t>2</a:t>
            </a:fld>
            <a:endParaRPr lang="en-US" altLang="en-US" sz="1200">
              <a:latin typeface="Arial Black" panose="020B0A04020102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9BBB01-E995-B198-C6A7-CA6F7C28E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8959" y="125219"/>
            <a:ext cx="8635896" cy="436098"/>
          </a:xfrm>
        </p:spPr>
        <p:txBody>
          <a:bodyPr/>
          <a:lstStyle/>
          <a:p>
            <a:r>
              <a:rPr lang="en-US" altLang="en-US" sz="3000" dirty="0"/>
              <a:t>Translation  of a statement</a:t>
            </a:r>
            <a:br>
              <a:rPr lang="en-US" altLang="en-US" sz="2400" dirty="0">
                <a:solidFill>
                  <a:schemeClr val="tx2"/>
                </a:solidFill>
                <a:latin typeface="Arial" panose="020B0604020202020204" pitchFamily="34" charset="0"/>
              </a:rPr>
            </a:b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E5C9A4-864C-4426-8347-2575B9E3A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9639" y="79375"/>
            <a:ext cx="3057525" cy="667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0118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Slide Number Placeholder 5">
            <a:extLst>
              <a:ext uri="{FF2B5EF4-FFF2-40B4-BE49-F238E27FC236}">
                <a16:creationId xmlns:a16="http://schemas.microsoft.com/office/drawing/2014/main" id="{5CDC6B9B-98F0-48A6-AEA1-7F1B0EE87E53}"/>
              </a:ext>
            </a:extLst>
          </p:cNvPr>
          <p:cNvSpPr txBox="1">
            <a:spLocks noGrp="1"/>
          </p:cNvSpPr>
          <p:nvPr/>
        </p:nvSpPr>
        <p:spPr bwMode="auto">
          <a:xfrm>
            <a:off x="6858000" y="6400800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413EFB9D-0028-4E66-A968-B988D5A15FF6}" type="slidenum">
              <a:rPr lang="vi-VN" altLang="en-US" sz="1400"/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20</a:t>
            </a:fld>
            <a:endParaRPr lang="vi-VN" altLang="en-US" sz="1400"/>
          </a:p>
        </p:txBody>
      </p:sp>
      <p:sp>
        <p:nvSpPr>
          <p:cNvPr id="21508" name="Rectangle 2">
            <a:extLst>
              <a:ext uri="{FF2B5EF4-FFF2-40B4-BE49-F238E27FC236}">
                <a16:creationId xmlns:a16="http://schemas.microsoft.com/office/drawing/2014/main" id="{A6D4649E-7554-4D55-B5A3-5036C46F54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KPL scanner – </a:t>
            </a:r>
            <a:r>
              <a:rPr lang="en-US" altLang="en-US" dirty="0" err="1"/>
              <a:t>scanner.c</a:t>
            </a:r>
            <a:endParaRPr lang="vi-VN" altLang="en-US" dirty="0"/>
          </a:p>
        </p:txBody>
      </p:sp>
      <p:sp>
        <p:nvSpPr>
          <p:cNvPr id="21509" name="Rectangle 12">
            <a:extLst>
              <a:ext uri="{FF2B5EF4-FFF2-40B4-BE49-F238E27FC236}">
                <a16:creationId xmlns:a16="http://schemas.microsoft.com/office/drawing/2014/main" id="{38878390-15B3-46C5-9F27-C1E0490F9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1916113"/>
            <a:ext cx="3816350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1200">
              <a:latin typeface="Courier New" panose="02070309020205020404" pitchFamily="49" charset="0"/>
            </a:endParaRPr>
          </a:p>
        </p:txBody>
      </p:sp>
      <p:sp>
        <p:nvSpPr>
          <p:cNvPr id="21510" name="Rectangle 14">
            <a:extLst>
              <a:ext uri="{FF2B5EF4-FFF2-40B4-BE49-F238E27FC236}">
                <a16:creationId xmlns:a16="http://schemas.microsoft.com/office/drawing/2014/main" id="{371E0D22-DB08-45A1-A967-761AC42790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3794" y="1484784"/>
            <a:ext cx="7747000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// Read the source code and show tokens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int scan(char *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fileName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Token *token;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if (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openInputStream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fileName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== IO_ERROR)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IO_ERROR;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token =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getToken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while (token-&gt;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tokenType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!= TK_EOF) {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printToken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(token);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free(token);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token =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getToken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free(token);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closeInputStream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return IO_SUCCESS;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Slide Number Placeholder 5">
            <a:extLst>
              <a:ext uri="{FF2B5EF4-FFF2-40B4-BE49-F238E27FC236}">
                <a16:creationId xmlns:a16="http://schemas.microsoft.com/office/drawing/2014/main" id="{5CDC6B9B-98F0-48A6-AEA1-7F1B0EE87E53}"/>
              </a:ext>
            </a:extLst>
          </p:cNvPr>
          <p:cNvSpPr txBox="1">
            <a:spLocks noGrp="1"/>
          </p:cNvSpPr>
          <p:nvPr/>
        </p:nvSpPr>
        <p:spPr bwMode="auto">
          <a:xfrm>
            <a:off x="6858000" y="6400800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413EFB9D-0028-4E66-A968-B988D5A15FF6}" type="slidenum">
              <a:rPr lang="vi-VN" altLang="en-US" sz="1400"/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21</a:t>
            </a:fld>
            <a:endParaRPr lang="vi-VN" altLang="en-US" sz="1400"/>
          </a:p>
        </p:txBody>
      </p:sp>
      <p:sp>
        <p:nvSpPr>
          <p:cNvPr id="21508" name="Rectangle 2">
            <a:extLst>
              <a:ext uri="{FF2B5EF4-FFF2-40B4-BE49-F238E27FC236}">
                <a16:creationId xmlns:a16="http://schemas.microsoft.com/office/drawing/2014/main" id="{A6D4649E-7554-4D55-B5A3-5036C46F54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KPL scanner – </a:t>
            </a:r>
            <a:r>
              <a:rPr lang="en-US" altLang="en-US" dirty="0" err="1"/>
              <a:t>getToken</a:t>
            </a:r>
            <a:r>
              <a:rPr lang="en-US" altLang="en-US" dirty="0"/>
              <a:t> function</a:t>
            </a:r>
            <a:endParaRPr lang="vi-VN" altLang="en-US" dirty="0"/>
          </a:p>
        </p:txBody>
      </p:sp>
      <p:sp>
        <p:nvSpPr>
          <p:cNvPr id="21509" name="Rectangle 12">
            <a:extLst>
              <a:ext uri="{FF2B5EF4-FFF2-40B4-BE49-F238E27FC236}">
                <a16:creationId xmlns:a16="http://schemas.microsoft.com/office/drawing/2014/main" id="{38878390-15B3-46C5-9F27-C1E0490F9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1916113"/>
            <a:ext cx="3816350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1200">
              <a:latin typeface="Courier New" panose="02070309020205020404" pitchFamily="49" charset="0"/>
            </a:endParaRPr>
          </a:p>
        </p:txBody>
      </p:sp>
      <p:sp>
        <p:nvSpPr>
          <p:cNvPr id="21510" name="Rectangle 14">
            <a:extLst>
              <a:ext uri="{FF2B5EF4-FFF2-40B4-BE49-F238E27FC236}">
                <a16:creationId xmlns:a16="http://schemas.microsoft.com/office/drawing/2014/main" id="{371E0D22-DB08-45A1-A967-761AC42790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5809" y="867097"/>
            <a:ext cx="5392382" cy="5123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Token*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getToken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(void)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Token *token;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switch(state)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case 0: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if (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== EOF) state =1;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else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switch (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charCodes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])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{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	case CHAR_SPACE: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		state =2;break;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	case CHAR_LETTER: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		ln=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lineNo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cn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colNo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state =3;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break;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	case CHAR_DIGIT: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	state =7;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break;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	case CHAR_PLUS: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		state = 9;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break;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case … // more cases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29211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Slide Number Placeholder 5">
            <a:extLst>
              <a:ext uri="{FF2B5EF4-FFF2-40B4-BE49-F238E27FC236}">
                <a16:creationId xmlns:a16="http://schemas.microsoft.com/office/drawing/2014/main" id="{5CDC6B9B-98F0-48A6-AEA1-7F1B0EE87E53}"/>
              </a:ext>
            </a:extLst>
          </p:cNvPr>
          <p:cNvSpPr txBox="1">
            <a:spLocks noGrp="1"/>
          </p:cNvSpPr>
          <p:nvPr/>
        </p:nvSpPr>
        <p:spPr bwMode="auto">
          <a:xfrm>
            <a:off x="6858000" y="6400800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413EFB9D-0028-4E66-A968-B988D5A15FF6}" type="slidenum">
              <a:rPr lang="vi-VN" altLang="en-US" sz="1400"/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22</a:t>
            </a:fld>
            <a:endParaRPr lang="vi-VN" altLang="en-US" sz="1400"/>
          </a:p>
        </p:txBody>
      </p:sp>
      <p:sp>
        <p:nvSpPr>
          <p:cNvPr id="21508" name="Rectangle 2">
            <a:extLst>
              <a:ext uri="{FF2B5EF4-FFF2-40B4-BE49-F238E27FC236}">
                <a16:creationId xmlns:a16="http://schemas.microsoft.com/office/drawing/2014/main" id="{A6D4649E-7554-4D55-B5A3-5036C46F54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KPL scanner – </a:t>
            </a:r>
            <a:r>
              <a:rPr lang="en-US" altLang="en-US" dirty="0" err="1"/>
              <a:t>getToken</a:t>
            </a:r>
            <a:r>
              <a:rPr lang="en-US" altLang="en-US" dirty="0"/>
              <a:t> function</a:t>
            </a:r>
            <a:endParaRPr lang="vi-VN" altLang="en-US" dirty="0"/>
          </a:p>
        </p:txBody>
      </p:sp>
      <p:sp>
        <p:nvSpPr>
          <p:cNvPr id="21509" name="Rectangle 12">
            <a:extLst>
              <a:ext uri="{FF2B5EF4-FFF2-40B4-BE49-F238E27FC236}">
                <a16:creationId xmlns:a16="http://schemas.microsoft.com/office/drawing/2014/main" id="{38878390-15B3-46C5-9F27-C1E0490F9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1916113"/>
            <a:ext cx="3816350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1200">
              <a:latin typeface="Courier New" panose="02070309020205020404" pitchFamily="49" charset="0"/>
            </a:endParaRPr>
          </a:p>
        </p:txBody>
      </p:sp>
      <p:sp>
        <p:nvSpPr>
          <p:cNvPr id="21510" name="Rectangle 14">
            <a:extLst>
              <a:ext uri="{FF2B5EF4-FFF2-40B4-BE49-F238E27FC236}">
                <a16:creationId xmlns:a16="http://schemas.microsoft.com/office/drawing/2014/main" id="{371E0D22-DB08-45A1-A967-761AC42790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87793" y="1729465"/>
            <a:ext cx="5392382" cy="5123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case 0: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case CHAR_PLUS: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		state =9;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break;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case 9: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readChar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makeToken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(SB_PLUS,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lineNo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colNo-1);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EBEC45-1A5D-C752-295E-D78187703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4088" y="2060848"/>
            <a:ext cx="268605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1364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Slide Number Placeholder 5">
            <a:extLst>
              <a:ext uri="{FF2B5EF4-FFF2-40B4-BE49-F238E27FC236}">
                <a16:creationId xmlns:a16="http://schemas.microsoft.com/office/drawing/2014/main" id="{5CDC6B9B-98F0-48A6-AEA1-7F1B0EE87E53}"/>
              </a:ext>
            </a:extLst>
          </p:cNvPr>
          <p:cNvSpPr txBox="1">
            <a:spLocks noGrp="1"/>
          </p:cNvSpPr>
          <p:nvPr/>
        </p:nvSpPr>
        <p:spPr bwMode="auto">
          <a:xfrm>
            <a:off x="6858000" y="6400800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413EFB9D-0028-4E66-A968-B988D5A15FF6}" type="slidenum">
              <a:rPr lang="vi-VN" altLang="en-US" sz="1400"/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23</a:t>
            </a:fld>
            <a:endParaRPr lang="vi-VN" altLang="en-US" sz="1400"/>
          </a:p>
        </p:txBody>
      </p:sp>
      <p:sp>
        <p:nvSpPr>
          <p:cNvPr id="21508" name="Rectangle 2">
            <a:extLst>
              <a:ext uri="{FF2B5EF4-FFF2-40B4-BE49-F238E27FC236}">
                <a16:creationId xmlns:a16="http://schemas.microsoft.com/office/drawing/2014/main" id="{A6D4649E-7554-4D55-B5A3-5036C46F54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pPr eaLnBrk="1" hangingPunct="1"/>
            <a:r>
              <a:rPr lang="en-US" altLang="en-US" dirty="0" err="1"/>
              <a:t>getToken</a:t>
            </a:r>
            <a:r>
              <a:rPr lang="en-US" altLang="en-US" dirty="0"/>
              <a:t>: token composed of 2 characters</a:t>
            </a:r>
            <a:endParaRPr lang="vi-VN" altLang="en-US" dirty="0"/>
          </a:p>
        </p:txBody>
      </p:sp>
      <p:sp>
        <p:nvSpPr>
          <p:cNvPr id="21509" name="Rectangle 12">
            <a:extLst>
              <a:ext uri="{FF2B5EF4-FFF2-40B4-BE49-F238E27FC236}">
                <a16:creationId xmlns:a16="http://schemas.microsoft.com/office/drawing/2014/main" id="{38878390-15B3-46C5-9F27-C1E0490F9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1916113"/>
            <a:ext cx="3816350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1200">
              <a:latin typeface="Courier New" panose="02070309020205020404" pitchFamily="49" charset="0"/>
            </a:endParaRPr>
          </a:p>
        </p:txBody>
      </p:sp>
      <p:sp>
        <p:nvSpPr>
          <p:cNvPr id="21510" name="Rectangle 14">
            <a:extLst>
              <a:ext uri="{FF2B5EF4-FFF2-40B4-BE49-F238E27FC236}">
                <a16:creationId xmlns:a16="http://schemas.microsoft.com/office/drawing/2014/main" id="{371E0D22-DB08-45A1-A967-761AC42790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4052" y="1244263"/>
            <a:ext cx="8635896" cy="51238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case 13: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readChar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	if (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charCodes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] == CHAR_EQ) state = 14;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else state =15;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return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getToken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case 14: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readChar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return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makeToken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(SB_LE,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lineNo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colNo-1);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case 15: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return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makeToken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(SB_LT,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lineNo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colNo-1);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" name="Content Placeholder 3">
            <a:extLst>
              <a:ext uri="{FF2B5EF4-FFF2-40B4-BE49-F238E27FC236}">
                <a16:creationId xmlns:a16="http://schemas.microsoft.com/office/drawing/2014/main" id="{5D593C21-A290-A6FF-6FE0-2D863E122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2353" y="4221088"/>
            <a:ext cx="3617595" cy="1594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8694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Slide Number Placeholder 5">
            <a:extLst>
              <a:ext uri="{FF2B5EF4-FFF2-40B4-BE49-F238E27FC236}">
                <a16:creationId xmlns:a16="http://schemas.microsoft.com/office/drawing/2014/main" id="{5CDC6B9B-98F0-48A6-AEA1-7F1B0EE87E53}"/>
              </a:ext>
            </a:extLst>
          </p:cNvPr>
          <p:cNvSpPr txBox="1">
            <a:spLocks noGrp="1"/>
          </p:cNvSpPr>
          <p:nvPr/>
        </p:nvSpPr>
        <p:spPr bwMode="auto">
          <a:xfrm>
            <a:off x="6858000" y="6400800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413EFB9D-0028-4E66-A968-B988D5A15FF6}" type="slidenum">
              <a:rPr lang="vi-VN" altLang="en-US" sz="1400"/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24</a:t>
            </a:fld>
            <a:endParaRPr lang="vi-VN" altLang="en-US" sz="1400"/>
          </a:p>
        </p:txBody>
      </p:sp>
      <p:sp>
        <p:nvSpPr>
          <p:cNvPr id="21508" name="Rectangle 2">
            <a:extLst>
              <a:ext uri="{FF2B5EF4-FFF2-40B4-BE49-F238E27FC236}">
                <a16:creationId xmlns:a16="http://schemas.microsoft.com/office/drawing/2014/main" id="{A6D4649E-7554-4D55-B5A3-5036C46F54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3200" dirty="0" err="1"/>
              <a:t>getToken</a:t>
            </a:r>
            <a:r>
              <a:rPr lang="en-US" altLang="en-US" sz="3200" dirty="0"/>
              <a:t>: identifier and keyword recognition </a:t>
            </a:r>
            <a:endParaRPr lang="vi-VN" altLang="en-US" dirty="0"/>
          </a:p>
        </p:txBody>
      </p:sp>
      <p:sp>
        <p:nvSpPr>
          <p:cNvPr id="21509" name="Rectangle 12">
            <a:extLst>
              <a:ext uri="{FF2B5EF4-FFF2-40B4-BE49-F238E27FC236}">
                <a16:creationId xmlns:a16="http://schemas.microsoft.com/office/drawing/2014/main" id="{38878390-15B3-46C5-9F27-C1E0490F9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1916113"/>
            <a:ext cx="3816350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1200">
              <a:latin typeface="Courier New" panose="02070309020205020404" pitchFamily="49" charset="0"/>
            </a:endParaRPr>
          </a:p>
        </p:txBody>
      </p:sp>
      <p:sp>
        <p:nvSpPr>
          <p:cNvPr id="3" name="Rectangle 14">
            <a:extLst>
              <a:ext uri="{FF2B5EF4-FFF2-40B4-BE49-F238E27FC236}">
                <a16:creationId xmlns:a16="http://schemas.microsoft.com/office/drawing/2014/main" id="{4B215245-B70A-2977-24FC-0C687C2B91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536" y="949420"/>
            <a:ext cx="7747000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marL="342900" indent="-342900">
              <a:spcBef>
                <a:spcPct val="0"/>
              </a:spcBef>
              <a:buClrTx/>
              <a:buSzTx/>
              <a:buFont typeface="Arial" panose="020B0604020202020204" pitchFamily="34" charset="0"/>
              <a:buChar char="•"/>
            </a:pPr>
            <a:r>
              <a:rPr 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An identifier can be composed of letters such as uppercase, lowercase letters, underscore, digits, but the starting character must be a letter.</a:t>
            </a:r>
          </a:p>
          <a:p>
            <a:pPr marL="342900" indent="-342900">
              <a:spcBef>
                <a:spcPct val="0"/>
              </a:spcBef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Length of identifiers not over than 15 (MAX_IDENT_LENGTH)</a:t>
            </a:r>
          </a:p>
          <a:p>
            <a:pPr marL="342900" indent="-342900">
              <a:spcBef>
                <a:spcPct val="0"/>
              </a:spcBef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Keywords are case insensitive?</a:t>
            </a:r>
          </a:p>
          <a:p>
            <a:pPr marL="342900" indent="-342900">
              <a:spcBef>
                <a:spcPct val="0"/>
              </a:spcBef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How about identifiers?</a:t>
            </a:r>
          </a:p>
          <a:p>
            <a:pPr marL="342900" indent="-342900">
              <a:spcBef>
                <a:spcPct val="0"/>
              </a:spcBef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Function </a:t>
            </a:r>
            <a:r>
              <a:rPr lang="en-US" altLang="en-US" sz="24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checkKeyword</a:t>
            </a:r>
            <a:r>
              <a:rPr lang="en-US" altLang="en-US" sz="24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is completed. Input, output?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7C8D09-C777-B36D-2B57-C783BCE21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4085" y="4249715"/>
            <a:ext cx="5130364" cy="1915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203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Slide Number Placeholder 5">
            <a:extLst>
              <a:ext uri="{FF2B5EF4-FFF2-40B4-BE49-F238E27FC236}">
                <a16:creationId xmlns:a16="http://schemas.microsoft.com/office/drawing/2014/main" id="{5CDC6B9B-98F0-48A6-AEA1-7F1B0EE87E53}"/>
              </a:ext>
            </a:extLst>
          </p:cNvPr>
          <p:cNvSpPr txBox="1">
            <a:spLocks noGrp="1"/>
          </p:cNvSpPr>
          <p:nvPr/>
        </p:nvSpPr>
        <p:spPr bwMode="auto">
          <a:xfrm>
            <a:off x="6858000" y="6400800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413EFB9D-0028-4E66-A968-B988D5A15FF6}" type="slidenum">
              <a:rPr lang="vi-VN" altLang="en-US" sz="1400"/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25</a:t>
            </a:fld>
            <a:endParaRPr lang="vi-VN" altLang="en-US" sz="1400"/>
          </a:p>
        </p:txBody>
      </p:sp>
      <p:sp>
        <p:nvSpPr>
          <p:cNvPr id="21508" name="Rectangle 2">
            <a:extLst>
              <a:ext uri="{FF2B5EF4-FFF2-40B4-BE49-F238E27FC236}">
                <a16:creationId xmlns:a16="http://schemas.microsoft.com/office/drawing/2014/main" id="{A6D4649E-7554-4D55-B5A3-5036C46F54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3200" dirty="0" err="1"/>
              <a:t>getToken</a:t>
            </a:r>
            <a:r>
              <a:rPr lang="en-US" altLang="en-US" sz="3200" dirty="0"/>
              <a:t>: number recognition </a:t>
            </a:r>
            <a:endParaRPr lang="vi-VN" altLang="en-US" dirty="0"/>
          </a:p>
        </p:txBody>
      </p:sp>
      <p:sp>
        <p:nvSpPr>
          <p:cNvPr id="21509" name="Rectangle 12">
            <a:extLst>
              <a:ext uri="{FF2B5EF4-FFF2-40B4-BE49-F238E27FC236}">
                <a16:creationId xmlns:a16="http://schemas.microsoft.com/office/drawing/2014/main" id="{38878390-15B3-46C5-9F27-C1E0490F9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1916113"/>
            <a:ext cx="3816350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1200">
              <a:latin typeface="Courier New" panose="02070309020205020404" pitchFamily="49" charset="0"/>
            </a:endParaRPr>
          </a:p>
        </p:txBody>
      </p:sp>
      <p:sp>
        <p:nvSpPr>
          <p:cNvPr id="21510" name="Rectangle 14">
            <a:extLst>
              <a:ext uri="{FF2B5EF4-FFF2-40B4-BE49-F238E27FC236}">
                <a16:creationId xmlns:a16="http://schemas.microsoft.com/office/drawing/2014/main" id="{371E0D22-DB08-45A1-A967-761AC42790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5174" y="1171351"/>
            <a:ext cx="7747000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typedef struct </a:t>
            </a:r>
          </a:p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char string[];</a:t>
            </a:r>
          </a:p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int </a:t>
            </a:r>
            <a:r>
              <a:rPr lang="en-US" alt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lineNo</a:t>
            </a: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colNo</a:t>
            </a: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TokenType</a:t>
            </a: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tokenType</a:t>
            </a: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2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int value;</a:t>
            </a:r>
          </a:p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Token;</a:t>
            </a:r>
          </a:p>
          <a:p>
            <a:pPr marL="457200" indent="-457200">
              <a:spcBef>
                <a:spcPct val="0"/>
              </a:spcBef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Convert string to integer with function </a:t>
            </a:r>
            <a:r>
              <a:rPr lang="en-US" altLang="en-US" sz="2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atoi</a:t>
            </a:r>
            <a:r>
              <a:rPr lang="en-US" altLang="en-US" sz="2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(</a:t>
            </a:r>
            <a:r>
              <a:rPr lang="en-US" altLang="en-US" sz="26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stdlib.h</a:t>
            </a:r>
            <a:r>
              <a:rPr lang="en-US" altLang="en-US" sz="2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)</a:t>
            </a:r>
          </a:p>
          <a:p>
            <a:pPr marL="457200" indent="-457200">
              <a:spcBef>
                <a:spcPct val="0"/>
              </a:spcBef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2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Range 0</a:t>
            </a:r>
            <a:r>
              <a:rPr lang="en-US" altLang="en-US" sz="2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Symbol" panose="05050102010706020507" pitchFamily="18" charset="2"/>
              </a:rPr>
              <a:t> 2</a:t>
            </a:r>
            <a:r>
              <a:rPr lang="en-US" altLang="en-US" sz="2600" baseline="30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Symbol" panose="05050102010706020507" pitchFamily="18" charset="2"/>
              </a:rPr>
              <a:t>31</a:t>
            </a:r>
            <a:r>
              <a:rPr lang="en-US" altLang="en-US" sz="2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Symbol" panose="05050102010706020507" pitchFamily="18" charset="2"/>
              </a:rPr>
              <a:t>-1</a:t>
            </a:r>
            <a:r>
              <a:rPr lang="en-US" altLang="en-US" sz="26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  (Not more than 10 digits)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A3075B-9963-5AAA-AC8D-DB952D5DB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2807" y="4666052"/>
            <a:ext cx="5328592" cy="1818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0239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Slide Number Placeholder 5">
            <a:extLst>
              <a:ext uri="{FF2B5EF4-FFF2-40B4-BE49-F238E27FC236}">
                <a16:creationId xmlns:a16="http://schemas.microsoft.com/office/drawing/2014/main" id="{5CDC6B9B-98F0-48A6-AEA1-7F1B0EE87E53}"/>
              </a:ext>
            </a:extLst>
          </p:cNvPr>
          <p:cNvSpPr txBox="1">
            <a:spLocks noGrp="1"/>
          </p:cNvSpPr>
          <p:nvPr/>
        </p:nvSpPr>
        <p:spPr bwMode="auto">
          <a:xfrm>
            <a:off x="6858000" y="6400800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413EFB9D-0028-4E66-A968-B988D5A15FF6}" type="slidenum">
              <a:rPr lang="vi-VN" altLang="en-US" sz="1400"/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26</a:t>
            </a:fld>
            <a:endParaRPr lang="vi-VN" altLang="en-US" sz="1400"/>
          </a:p>
        </p:txBody>
      </p:sp>
      <p:sp>
        <p:nvSpPr>
          <p:cNvPr id="21508" name="Rectangle 2">
            <a:extLst>
              <a:ext uri="{FF2B5EF4-FFF2-40B4-BE49-F238E27FC236}">
                <a16:creationId xmlns:a16="http://schemas.microsoft.com/office/drawing/2014/main" id="{A6D4649E-7554-4D55-B5A3-5036C46F54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3200" dirty="0" err="1"/>
              <a:t>getToken</a:t>
            </a:r>
            <a:r>
              <a:rPr lang="en-US" altLang="en-US" sz="3200" dirty="0"/>
              <a:t>: character constant recognition</a:t>
            </a:r>
            <a:endParaRPr lang="vi-VN" altLang="en-US" dirty="0"/>
          </a:p>
        </p:txBody>
      </p:sp>
      <p:sp>
        <p:nvSpPr>
          <p:cNvPr id="21509" name="Rectangle 12">
            <a:extLst>
              <a:ext uri="{FF2B5EF4-FFF2-40B4-BE49-F238E27FC236}">
                <a16:creationId xmlns:a16="http://schemas.microsoft.com/office/drawing/2014/main" id="{38878390-15B3-46C5-9F27-C1E0490F9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1916113"/>
            <a:ext cx="3816350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1200">
              <a:latin typeface="Courier New" panose="02070309020205020404" pitchFamily="49" charset="0"/>
            </a:endParaRPr>
          </a:p>
        </p:txBody>
      </p:sp>
      <p:sp>
        <p:nvSpPr>
          <p:cNvPr id="2" name="Rectangle 14">
            <a:extLst>
              <a:ext uri="{FF2B5EF4-FFF2-40B4-BE49-F238E27FC236}">
                <a16:creationId xmlns:a16="http://schemas.microsoft.com/office/drawing/2014/main" id="{371E0D22-DB08-45A1-A967-761AC42790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84500" y="980728"/>
            <a:ext cx="7747000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case 31: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readChar</a:t>
            </a: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if (</a:t>
            </a:r>
            <a:r>
              <a:rPr lang="en-US" alt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== EOF)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	state=34;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else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if(</a:t>
            </a:r>
            <a:r>
              <a:rPr lang="en-US" alt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isprint</a:t>
            </a: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		 state =32;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	else state =34;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	return </a:t>
            </a:r>
            <a:r>
              <a:rPr lang="en-US" alt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getToken</a:t>
            </a: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case 32: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c= </a:t>
            </a:r>
            <a:r>
              <a:rPr lang="en-US" alt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</a:t>
            </a:r>
            <a:r>
              <a:rPr lang="en-US" alt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readChar</a:t>
            </a: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if (</a:t>
            </a:r>
            <a:r>
              <a:rPr lang="en-US" alt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charCodes</a:t>
            </a: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] == CHAR_SINGLEQUOTE)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  	state=33;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else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state =34;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	return </a:t>
            </a:r>
            <a:r>
              <a:rPr lang="en-US" alt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getToken</a:t>
            </a: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case 33: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token = </a:t>
            </a:r>
            <a:r>
              <a:rPr lang="en-US" alt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makeToken</a:t>
            </a: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(TK_CHAR, </a:t>
            </a:r>
            <a:r>
              <a:rPr lang="en-US" alt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lineNo</a:t>
            </a: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colNo-1);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token-&gt;string[0] =c;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token-&gt;string[1] ='\0';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</a:t>
            </a:r>
            <a:r>
              <a:rPr lang="en-US" alt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readChar</a:t>
            </a: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return token;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case 34: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error(ERR_INVALIDCHARCONSTANT, </a:t>
            </a:r>
            <a:r>
              <a:rPr lang="en-US" alt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lineNo</a:t>
            </a:r>
            <a:r>
              <a:rPr lang="en-US" alt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colNo-2);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199279-7A8C-2198-4D37-044312701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52" y="1286036"/>
            <a:ext cx="2952358" cy="1260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7735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7" name="Slide Number Placeholder 5">
            <a:extLst>
              <a:ext uri="{FF2B5EF4-FFF2-40B4-BE49-F238E27FC236}">
                <a16:creationId xmlns:a16="http://schemas.microsoft.com/office/drawing/2014/main" id="{5CDC6B9B-98F0-48A6-AEA1-7F1B0EE87E53}"/>
              </a:ext>
            </a:extLst>
          </p:cNvPr>
          <p:cNvSpPr txBox="1">
            <a:spLocks noGrp="1"/>
          </p:cNvSpPr>
          <p:nvPr/>
        </p:nvSpPr>
        <p:spPr bwMode="auto">
          <a:xfrm>
            <a:off x="6858000" y="6400800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413EFB9D-0028-4E66-A968-B988D5A15FF6}" type="slidenum">
              <a:rPr lang="vi-VN" altLang="en-US" sz="1400"/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27</a:t>
            </a:fld>
            <a:endParaRPr lang="vi-VN" altLang="en-US" sz="1400"/>
          </a:p>
        </p:txBody>
      </p:sp>
      <p:sp>
        <p:nvSpPr>
          <p:cNvPr id="21508" name="Rectangle 2">
            <a:extLst>
              <a:ext uri="{FF2B5EF4-FFF2-40B4-BE49-F238E27FC236}">
                <a16:creationId xmlns:a16="http://schemas.microsoft.com/office/drawing/2014/main" id="{A6D4649E-7554-4D55-B5A3-5036C46F54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3200" dirty="0" err="1"/>
              <a:t>getToken</a:t>
            </a:r>
            <a:r>
              <a:rPr lang="en-US" altLang="en-US" sz="3200" dirty="0"/>
              <a:t>: Skip comment</a:t>
            </a:r>
            <a:endParaRPr lang="vi-VN" altLang="en-US" dirty="0"/>
          </a:p>
        </p:txBody>
      </p:sp>
      <p:sp>
        <p:nvSpPr>
          <p:cNvPr id="21509" name="Rectangle 12">
            <a:extLst>
              <a:ext uri="{FF2B5EF4-FFF2-40B4-BE49-F238E27FC236}">
                <a16:creationId xmlns:a16="http://schemas.microsoft.com/office/drawing/2014/main" id="{38878390-15B3-46C5-9F27-C1E0490F96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1916113"/>
            <a:ext cx="3816350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80000"/>
              </a:lnSpc>
              <a:buFont typeface="Wingdings" panose="05000000000000000000" pitchFamily="2" charset="2"/>
              <a:buNone/>
            </a:pPr>
            <a:endParaRPr lang="en-US" altLang="en-US" sz="1200">
              <a:latin typeface="Courier New" panose="02070309020205020404" pitchFamily="49" charset="0"/>
            </a:endParaRPr>
          </a:p>
        </p:txBody>
      </p:sp>
      <p:sp>
        <p:nvSpPr>
          <p:cNvPr id="21510" name="Rectangle 14">
            <a:extLst>
              <a:ext uri="{FF2B5EF4-FFF2-40B4-BE49-F238E27FC236}">
                <a16:creationId xmlns:a16="http://schemas.microsoft.com/office/drawing/2014/main" id="{371E0D22-DB08-45A1-A967-761AC42790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547" y="980728"/>
            <a:ext cx="7747000" cy="4403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case 35: // tokens begin with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lpar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skip comments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	ln =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lineNo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cn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colNo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readChar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if (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== EOF)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state=41;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else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	switch (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charCodes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currentChar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])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{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		case CHAR_PERIOD: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			state =36;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break;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		case CHAR_TIMES: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			state =38;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				break;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	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default:state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=41;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</a:t>
            </a:r>
            <a:r>
              <a:rPr lang="en-US" altLang="en-US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getToken</a:t>
            </a:r>
            <a:r>
              <a:rPr lang="en-US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40874F-5C7B-D85F-CB8E-D0ABC2D22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033" y="3401952"/>
            <a:ext cx="3888431" cy="2287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0603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Slide Number Placeholder 5">
            <a:extLst>
              <a:ext uri="{FF2B5EF4-FFF2-40B4-BE49-F238E27FC236}">
                <a16:creationId xmlns:a16="http://schemas.microsoft.com/office/drawing/2014/main" id="{D3C73C24-DB0D-4C74-999A-5243C32869E3}"/>
              </a:ext>
            </a:extLst>
          </p:cNvPr>
          <p:cNvSpPr txBox="1">
            <a:spLocks noGrp="1"/>
          </p:cNvSpPr>
          <p:nvPr/>
        </p:nvSpPr>
        <p:spPr bwMode="auto">
          <a:xfrm>
            <a:off x="6858000" y="6400800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fld id="{C7CF7711-C3B4-42DD-B2D1-958E50A65B29}" type="slidenum">
              <a:rPr lang="vi-VN" altLang="en-US" sz="1400"/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28</a:t>
            </a:fld>
            <a:endParaRPr lang="vi-VN" altLang="en-US" sz="1400"/>
          </a:p>
        </p:txBody>
      </p:sp>
      <p:sp>
        <p:nvSpPr>
          <p:cNvPr id="22532" name="Rectangle 2">
            <a:extLst>
              <a:ext uri="{FF2B5EF4-FFF2-40B4-BE49-F238E27FC236}">
                <a16:creationId xmlns:a16="http://schemas.microsoft.com/office/drawing/2014/main" id="{B4039962-4A1C-423A-B403-ECDFF06EA48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altLang="en-US" dirty="0"/>
              <a:t>Assignment</a:t>
            </a:r>
            <a:endParaRPr lang="vi-VN" altLang="en-US" dirty="0"/>
          </a:p>
        </p:txBody>
      </p:sp>
      <p:sp>
        <p:nvSpPr>
          <p:cNvPr id="22533" name="Rectangle 3">
            <a:extLst>
              <a:ext uri="{FF2B5EF4-FFF2-40B4-BE49-F238E27FC236}">
                <a16:creationId xmlns:a16="http://schemas.microsoft.com/office/drawing/2014/main" id="{CB45FA0E-C926-47C9-A31F-DF886A48A66E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>
          <a:prstGeom prst="rect">
            <a:avLst/>
          </a:prstGeom>
        </p:spPr>
        <p:txBody>
          <a:bodyPr/>
          <a:lstStyle/>
          <a:p>
            <a:pPr eaLnBrk="1" hangingPunct="1"/>
            <a:r>
              <a:rPr lang="en-US" altLang="en-US" sz="2700" dirty="0"/>
              <a:t>Complete following function in </a:t>
            </a:r>
            <a:r>
              <a:rPr lang="en-US" altLang="en-US" sz="2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scanner.c</a:t>
            </a:r>
            <a:endParaRPr lang="en-US" altLang="en-US" sz="2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 eaLnBrk="1" hangingPunct="1"/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Token* </a:t>
            </a:r>
            <a:r>
              <a:rPr lang="en-US" altLang="en-US" sz="2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getToken</a:t>
            </a:r>
            <a:r>
              <a:rPr lang="en-US" alt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(void);</a:t>
            </a:r>
            <a:endParaRPr lang="en-US" altLang="en-US" sz="2200" b="1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 pitchFamily="18" charset="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Slide Number Placeholder 5">
            <a:extLst>
              <a:ext uri="{FF2B5EF4-FFF2-40B4-BE49-F238E27FC236}">
                <a16:creationId xmlns:a16="http://schemas.microsoft.com/office/drawing/2014/main" id="{9B3C1864-8BD5-4056-86EC-84BDDF0A2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37F88138-8F55-4071-9BEF-53C804FD1278}" type="slidenum">
              <a:rPr lang="vi-VN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vi-VN" altLang="en-US" sz="1400"/>
          </a:p>
        </p:txBody>
      </p:sp>
      <p:sp>
        <p:nvSpPr>
          <p:cNvPr id="5124" name="Rectangle 2">
            <a:extLst>
              <a:ext uri="{FF2B5EF4-FFF2-40B4-BE49-F238E27FC236}">
                <a16:creationId xmlns:a16="http://schemas.microsoft.com/office/drawing/2014/main" id="{44D4C36C-3368-439A-B09C-9668DCE990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What is a scanner?</a:t>
            </a:r>
            <a:endParaRPr lang="vi-VN" altLang="en-US" dirty="0"/>
          </a:p>
        </p:txBody>
      </p:sp>
      <p:sp>
        <p:nvSpPr>
          <p:cNvPr id="5125" name="Rectangle 3">
            <a:extLst>
              <a:ext uri="{FF2B5EF4-FFF2-40B4-BE49-F238E27FC236}">
                <a16:creationId xmlns:a16="http://schemas.microsoft.com/office/drawing/2014/main" id="{C6307F2E-8352-4F61-B03B-4182549333C6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The compiler’s component/module that perform the job of lexical analysis (scanning) is called </a:t>
            </a:r>
            <a:r>
              <a:rPr lang="en-US" altLang="en-US" i="1">
                <a:solidFill>
                  <a:srgbClr val="A50021"/>
                </a:solidFill>
              </a:rPr>
              <a:t>scanner</a:t>
            </a:r>
            <a:r>
              <a:rPr lang="en-US" altLang="en-US"/>
              <a:t>.</a:t>
            </a:r>
          </a:p>
          <a:p>
            <a:pPr eaLnBrk="1" hangingPunct="1"/>
            <a:r>
              <a:rPr lang="en-US" altLang="en-US"/>
              <a:t>Compiler’s first phase</a:t>
            </a:r>
          </a:p>
        </p:txBody>
      </p:sp>
      <p:sp>
        <p:nvSpPr>
          <p:cNvPr id="5126" name="AutoShape 15">
            <a:extLst>
              <a:ext uri="{FF2B5EF4-FFF2-40B4-BE49-F238E27FC236}">
                <a16:creationId xmlns:a16="http://schemas.microsoft.com/office/drawing/2014/main" id="{3C978167-72D0-47B8-A81E-BDBAC63999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79912" y="2390259"/>
            <a:ext cx="1371600" cy="754063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Ctr="1"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Arial" panose="020B0604020202020204" pitchFamily="34" charset="0"/>
              <a:buNone/>
            </a:pPr>
            <a:r>
              <a:rPr lang="en-US" altLang="en-US" sz="2800" baseline="-25000" dirty="0">
                <a:solidFill>
                  <a:srgbClr val="FFFFFF"/>
                </a:solidFill>
              </a:rPr>
              <a:t>Lexical</a:t>
            </a:r>
          </a:p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Arial" panose="020B0604020202020204" pitchFamily="34" charset="0"/>
              <a:buNone/>
            </a:pPr>
            <a:r>
              <a:rPr lang="en-US" altLang="en-US" sz="2800" baseline="-25000" dirty="0">
                <a:solidFill>
                  <a:srgbClr val="FFFFFF"/>
                </a:solidFill>
              </a:rPr>
              <a:t>Analysis</a:t>
            </a:r>
          </a:p>
        </p:txBody>
      </p:sp>
      <p:sp>
        <p:nvSpPr>
          <p:cNvPr id="5127" name="AutoShape 16">
            <a:extLst>
              <a:ext uri="{FF2B5EF4-FFF2-40B4-BE49-F238E27FC236}">
                <a16:creationId xmlns:a16="http://schemas.microsoft.com/office/drawing/2014/main" id="{64B5BD9C-55C3-4D63-A196-A910911384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37112" y="3190359"/>
            <a:ext cx="381000" cy="228600"/>
          </a:xfrm>
          <a:prstGeom prst="downArrow">
            <a:avLst>
              <a:gd name="adj1" fmla="val 50000"/>
              <a:gd name="adj2" fmla="val 41667"/>
            </a:avLst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5128" name="AutoShape 17">
            <a:extLst>
              <a:ext uri="{FF2B5EF4-FFF2-40B4-BE49-F238E27FC236}">
                <a16:creationId xmlns:a16="http://schemas.microsoft.com/office/drawing/2014/main" id="{0304BF11-319D-4039-B11F-93ABF2324B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79912" y="3457059"/>
            <a:ext cx="1371600" cy="754063"/>
          </a:xfrm>
          <a:prstGeom prst="roundRect">
            <a:avLst>
              <a:gd name="adj" fmla="val 16667"/>
            </a:avLst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Ctr="1"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Arial" panose="020B0604020202020204" pitchFamily="34" charset="0"/>
              <a:buNone/>
            </a:pPr>
            <a:r>
              <a:rPr lang="en-US" altLang="en-US" sz="2800" baseline="-25000">
                <a:solidFill>
                  <a:srgbClr val="FFFFFF"/>
                </a:solidFill>
              </a:rPr>
              <a:t>Syntax</a:t>
            </a:r>
          </a:p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Arial" panose="020B0604020202020204" pitchFamily="34" charset="0"/>
              <a:buNone/>
            </a:pPr>
            <a:r>
              <a:rPr lang="en-US" altLang="en-US" sz="2800" baseline="-25000">
                <a:solidFill>
                  <a:srgbClr val="FFFFFF"/>
                </a:solidFill>
              </a:rPr>
              <a:t>Analysis</a:t>
            </a:r>
          </a:p>
        </p:txBody>
      </p:sp>
      <p:sp>
        <p:nvSpPr>
          <p:cNvPr id="5129" name="AutoShape 18">
            <a:extLst>
              <a:ext uri="{FF2B5EF4-FFF2-40B4-BE49-F238E27FC236}">
                <a16:creationId xmlns:a16="http://schemas.microsoft.com/office/drawing/2014/main" id="{FE0FCC2B-EA50-4832-BB85-3963C2D578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37112" y="4257159"/>
            <a:ext cx="381000" cy="228600"/>
          </a:xfrm>
          <a:prstGeom prst="downArrow">
            <a:avLst>
              <a:gd name="adj1" fmla="val 50000"/>
              <a:gd name="adj2" fmla="val 41667"/>
            </a:avLst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5130" name="AutoShape 19">
            <a:extLst>
              <a:ext uri="{FF2B5EF4-FFF2-40B4-BE49-F238E27FC236}">
                <a16:creationId xmlns:a16="http://schemas.microsoft.com/office/drawing/2014/main" id="{70F107EE-4218-4281-B0AB-5033DF8458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79912" y="4523859"/>
            <a:ext cx="1371600" cy="754063"/>
          </a:xfrm>
          <a:prstGeom prst="roundRect">
            <a:avLst>
              <a:gd name="adj" fmla="val 16667"/>
            </a:avLst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Ctr="1"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Arial" panose="020B0604020202020204" pitchFamily="34" charset="0"/>
              <a:buNone/>
            </a:pPr>
            <a:r>
              <a:rPr lang="en-US" altLang="en-US" sz="2800" baseline="-25000">
                <a:solidFill>
                  <a:srgbClr val="FFFFFF"/>
                </a:solidFill>
              </a:rPr>
              <a:t>Semantic</a:t>
            </a:r>
          </a:p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Arial" panose="020B0604020202020204" pitchFamily="34" charset="0"/>
              <a:buNone/>
            </a:pPr>
            <a:r>
              <a:rPr lang="en-US" altLang="en-US" sz="2800" baseline="-25000">
                <a:solidFill>
                  <a:srgbClr val="FFFFFF"/>
                </a:solidFill>
              </a:rPr>
              <a:t>Analysis</a:t>
            </a:r>
          </a:p>
        </p:txBody>
      </p:sp>
      <p:sp>
        <p:nvSpPr>
          <p:cNvPr id="5131" name="AutoShape 20">
            <a:extLst>
              <a:ext uri="{FF2B5EF4-FFF2-40B4-BE49-F238E27FC236}">
                <a16:creationId xmlns:a16="http://schemas.microsoft.com/office/drawing/2014/main" id="{5E3F3218-8DF7-4446-8E48-4F5F6C0316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37112" y="5323959"/>
            <a:ext cx="381000" cy="228600"/>
          </a:xfrm>
          <a:prstGeom prst="downArrow">
            <a:avLst>
              <a:gd name="adj1" fmla="val 50000"/>
              <a:gd name="adj2" fmla="val 41667"/>
            </a:avLst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5132" name="AutoShape 21">
            <a:extLst>
              <a:ext uri="{FF2B5EF4-FFF2-40B4-BE49-F238E27FC236}">
                <a16:creationId xmlns:a16="http://schemas.microsoft.com/office/drawing/2014/main" id="{EE3FAB72-2B18-4C91-BBFF-38377511E2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79912" y="5590659"/>
            <a:ext cx="1371600" cy="838200"/>
          </a:xfrm>
          <a:prstGeom prst="roundRect">
            <a:avLst>
              <a:gd name="adj" fmla="val 16667"/>
            </a:avLst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lIns="0" tIns="0" rIns="0" bIns="0" anchorCtr="1"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Arial" panose="020B0604020202020204" pitchFamily="34" charset="0"/>
              <a:buNone/>
            </a:pPr>
            <a:r>
              <a:rPr lang="en-US" altLang="en-US" sz="2800" baseline="-25000">
                <a:solidFill>
                  <a:srgbClr val="FFFFFF"/>
                </a:solidFill>
              </a:rPr>
              <a:t>Code </a:t>
            </a:r>
          </a:p>
          <a:p>
            <a:pPr algn="ctr" eaLnBrk="1" hangingPunct="1">
              <a:spcBef>
                <a:spcPct val="0"/>
              </a:spcBef>
              <a:buClr>
                <a:srgbClr val="000000"/>
              </a:buClr>
              <a:buSzPct val="100000"/>
              <a:buFont typeface="Arial" panose="020B0604020202020204" pitchFamily="34" charset="0"/>
              <a:buNone/>
            </a:pPr>
            <a:r>
              <a:rPr lang="en-US" altLang="en-US" sz="2800" baseline="-25000">
                <a:solidFill>
                  <a:srgbClr val="FFFFFF"/>
                </a:solidFill>
              </a:rPr>
              <a:t>Generation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Slide Number Placeholder 5">
            <a:extLst>
              <a:ext uri="{FF2B5EF4-FFF2-40B4-BE49-F238E27FC236}">
                <a16:creationId xmlns:a16="http://schemas.microsoft.com/office/drawing/2014/main" id="{8FF1746E-5979-4AAC-91BF-22F558183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EABD7A52-9F98-41E6-8EF6-A9A237FF55A3}" type="slidenum">
              <a:rPr lang="vi-VN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</a:t>
            </a:fld>
            <a:endParaRPr lang="vi-VN" altLang="en-US" sz="1400"/>
          </a:p>
        </p:txBody>
      </p:sp>
      <p:sp>
        <p:nvSpPr>
          <p:cNvPr id="6148" name="Rectangle 2">
            <a:extLst>
              <a:ext uri="{FF2B5EF4-FFF2-40B4-BE49-F238E27FC236}">
                <a16:creationId xmlns:a16="http://schemas.microsoft.com/office/drawing/2014/main" id="{90A7F34F-4ED0-4F68-8A3C-023EA89E3BF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What is a scanner?</a:t>
            </a:r>
            <a:endParaRPr lang="vi-VN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2F75A2-7FCE-214E-591C-5B673FC71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9724" y="1323974"/>
            <a:ext cx="6812911" cy="484132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059A34-8247-4640-ABCC-DDF4C0765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39527-E75B-48A4-B963-6EDEAF0C5027}" type="slidenum">
              <a:rPr lang="vi-VN" altLang="en-US" smtClean="0"/>
              <a:pPr/>
              <a:t>5</a:t>
            </a:fld>
            <a:endParaRPr lang="vi-V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C1C1D6-4E38-478B-9A53-84F7DD587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Scanner – Parser interaction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0202F2-4CAE-4737-8380-6B7F56290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" y="1733550"/>
            <a:ext cx="878205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565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Slide Number Placeholder 5">
            <a:extLst>
              <a:ext uri="{FF2B5EF4-FFF2-40B4-BE49-F238E27FC236}">
                <a16:creationId xmlns:a16="http://schemas.microsoft.com/office/drawing/2014/main" id="{1D56F73C-98C2-4DB7-BE4E-796BF7246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0429D60-378D-498D-95A0-A84328EE5023}" type="slidenum">
              <a:rPr lang="vi-VN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6</a:t>
            </a:fld>
            <a:endParaRPr lang="vi-VN" altLang="en-US" sz="1400"/>
          </a:p>
        </p:txBody>
      </p:sp>
      <p:sp>
        <p:nvSpPr>
          <p:cNvPr id="7172" name="Rectangle 2">
            <a:extLst>
              <a:ext uri="{FF2B5EF4-FFF2-40B4-BE49-F238E27FC236}">
                <a16:creationId xmlns:a16="http://schemas.microsoft.com/office/drawing/2014/main" id="{6DFF7FAF-9B47-4D4D-BF86-0EA98AA78FE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Tasks of a scanner</a:t>
            </a:r>
            <a:endParaRPr lang="vi-VN" altLang="en-US"/>
          </a:p>
        </p:txBody>
      </p:sp>
      <p:sp>
        <p:nvSpPr>
          <p:cNvPr id="7173" name="Rectangle 3">
            <a:extLst>
              <a:ext uri="{FF2B5EF4-FFF2-40B4-BE49-F238E27FC236}">
                <a16:creationId xmlns:a16="http://schemas.microsoft.com/office/drawing/2014/main" id="{7BE9CBDE-4B3C-4EBF-92CD-5ED7DFB12A71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 sz="2700" dirty="0"/>
              <a:t>Skip meaningless characters: blank, tab, new line character, comment.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700" dirty="0"/>
              <a:t>Recognize illegal character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700" dirty="0"/>
              <a:t>Return error message</a:t>
            </a:r>
            <a:endParaRPr lang="vi-VN" altLang="en-US" sz="2700" dirty="0"/>
          </a:p>
          <a:p>
            <a:pPr eaLnBrk="1" hangingPunct="1">
              <a:lnSpc>
                <a:spcPct val="90000"/>
              </a:lnSpc>
            </a:pPr>
            <a:r>
              <a:rPr lang="en-US" altLang="en-US" sz="2700" dirty="0"/>
              <a:t>Recognize different types of token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identifier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keyword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number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special symbols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200" dirty="0"/>
              <a:t>...</a:t>
            </a:r>
          </a:p>
          <a:p>
            <a:r>
              <a:rPr lang="en-US" altLang="en-US" dirty="0"/>
              <a:t>Pass recognized tokens to the </a:t>
            </a:r>
            <a:r>
              <a:rPr lang="en-US" altLang="en-US" i="1" dirty="0">
                <a:solidFill>
                  <a:srgbClr val="A50021"/>
                </a:solidFill>
              </a:rPr>
              <a:t>parser</a:t>
            </a:r>
            <a:r>
              <a:rPr lang="en-US" altLang="en-US" dirty="0"/>
              <a:t> (the module that perform the job of </a:t>
            </a:r>
            <a:r>
              <a:rPr lang="en-US" altLang="en-US" dirty="0" err="1"/>
              <a:t>syntatic</a:t>
            </a:r>
            <a:r>
              <a:rPr lang="en-US" altLang="en-US" dirty="0"/>
              <a:t> analysis)</a:t>
            </a:r>
          </a:p>
          <a:p>
            <a:pPr lvl="1" eaLnBrk="1" hangingPunct="1">
              <a:lnSpc>
                <a:spcPct val="90000"/>
              </a:lnSpc>
            </a:pPr>
            <a:endParaRPr lang="en-US" altLang="en-US"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BD9369-40F1-45D5-AD28-125719813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39527-E75B-48A4-B963-6EDEAF0C5027}" type="slidenum">
              <a:rPr lang="vi-VN" altLang="en-US" smtClean="0"/>
              <a:pPr/>
              <a:t>7</a:t>
            </a:fld>
            <a:endParaRPr lang="vi-V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A742AA-9089-4B60-B683-151F9D174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 rules of KPL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951B9-9290-4865-9474-258D399BF1E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>
              <a:spcAft>
                <a:spcPts val="600"/>
              </a:spcAft>
            </a:pPr>
            <a:r>
              <a:rPr lang="en-US" dirty="0"/>
              <a:t>Only use unsigned integer </a:t>
            </a:r>
          </a:p>
          <a:p>
            <a:pPr>
              <a:spcAft>
                <a:spcPts val="600"/>
              </a:spcAft>
            </a:pPr>
            <a:r>
              <a:rPr lang="en-US" dirty="0"/>
              <a:t>The KPL identifier is made with a combination of  lowercase or uppercase letters, digits. An identifier must start with a letter. The length &lt;=15.</a:t>
            </a:r>
          </a:p>
          <a:p>
            <a:pPr>
              <a:spcAft>
                <a:spcPts val="600"/>
              </a:spcAft>
            </a:pPr>
            <a:r>
              <a:rPr lang="en-US" dirty="0"/>
              <a:t>Only allows character constants. A character constant is enclosed with a pair of single quote marks.  ‘’</a:t>
            </a:r>
          </a:p>
          <a:p>
            <a:pPr>
              <a:spcAft>
                <a:spcPts val="600"/>
              </a:spcAft>
            </a:pPr>
            <a:r>
              <a:rPr lang="en-US" dirty="0"/>
              <a:t>The language do not use string constant.</a:t>
            </a:r>
          </a:p>
          <a:p>
            <a:pPr>
              <a:spcAft>
                <a:spcPts val="600"/>
              </a:spcAft>
            </a:pPr>
            <a:r>
              <a:rPr lang="en-US" dirty="0"/>
              <a:t>- is use for subtraction only. The language does not allow unary minus and negative numbers</a:t>
            </a:r>
          </a:p>
          <a:p>
            <a:pPr>
              <a:spcAft>
                <a:spcPts val="600"/>
              </a:spcAft>
            </a:pPr>
            <a:r>
              <a:rPr lang="en-US" dirty="0"/>
              <a:t>The relational operator “not equal to” is represented by !=</a:t>
            </a:r>
          </a:p>
        </p:txBody>
      </p:sp>
    </p:spTree>
    <p:extLst>
      <p:ext uri="{BB962C8B-B14F-4D97-AF65-F5344CB8AC3E}">
        <p14:creationId xmlns:p14="http://schemas.microsoft.com/office/powerpoint/2010/main" val="2776604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C6F21F8E-3593-4106-8779-F6456A315DD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KPL’s alphabet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12DC80B4-6812-4DFC-A7E3-B18C65129173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Letter:	a b c … x y z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dirty="0"/>
              <a:t>			A B C … X Y Z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Digit: 0 1 2 … 8 9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Special character: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+  -   *  /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&gt;   &lt;   !   =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[space]  ,(comma)  .  :  ;  ‘  _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dirty="0"/>
              <a:t>(  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Slide Number Placeholder 5">
            <a:extLst>
              <a:ext uri="{FF2B5EF4-FFF2-40B4-BE49-F238E27FC236}">
                <a16:creationId xmlns:a16="http://schemas.microsoft.com/office/drawing/2014/main" id="{4BFE82B9-75D7-42AD-968A-F8BBDDEE7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bg2"/>
              </a:buClr>
              <a:buSzPct val="70000"/>
              <a:buFont typeface="Wingdings" panose="05000000000000000000" pitchFamily="2" charset="2"/>
              <a:buChar char="l"/>
              <a:defRPr sz="3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150000"/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SzPct val="150000"/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2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folHlink"/>
              </a:buClr>
              <a:buSzPct val="150000"/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B27E0F6-0FAB-4A9A-906C-0918F96B4289}" type="slidenum">
              <a:rPr lang="vi-VN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9</a:t>
            </a:fld>
            <a:endParaRPr lang="vi-VN" altLang="en-US" sz="1400"/>
          </a:p>
        </p:txBody>
      </p:sp>
      <p:sp>
        <p:nvSpPr>
          <p:cNvPr id="10244" name="Rectangle 2">
            <a:extLst>
              <a:ext uri="{FF2B5EF4-FFF2-40B4-BE49-F238E27FC236}">
                <a16:creationId xmlns:a16="http://schemas.microsoft.com/office/drawing/2014/main" id="{C9F9A23B-7B02-473D-B85B-2C63DE3EA56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KPL’s tokens</a:t>
            </a:r>
            <a:endParaRPr lang="vi-VN" altLang="en-US"/>
          </a:p>
        </p:txBody>
      </p:sp>
      <p:sp>
        <p:nvSpPr>
          <p:cNvPr id="10245" name="Rectangle 3">
            <a:extLst>
              <a:ext uri="{FF2B5EF4-FFF2-40B4-BE49-F238E27FC236}">
                <a16:creationId xmlns:a16="http://schemas.microsoft.com/office/drawing/2014/main" id="{EEFC01E9-7ABC-41BC-8C84-9EC4769F62AF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Keywords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200" dirty="0"/>
              <a:t>	</a:t>
            </a:r>
            <a:r>
              <a:rPr lang="en-US" altLang="en-US" sz="2200" dirty="0">
                <a:solidFill>
                  <a:srgbClr val="A50021"/>
                </a:solidFill>
              </a:rPr>
              <a:t>PROGRAM, CONST, TYPE, VAR, PROCEDURE, FUNCTION, BEGIN, END, ARRAY, OF, INTEGER, CHAR, CALL, IF, THEN, ELSE, WHILE, DO, FOR, TO</a:t>
            </a:r>
            <a:endParaRPr lang="en-US" altLang="en-US" sz="2200" dirty="0"/>
          </a:p>
          <a:p>
            <a:pPr eaLnBrk="1" hangingPunct="1">
              <a:lnSpc>
                <a:spcPct val="90000"/>
              </a:lnSpc>
            </a:pPr>
            <a:r>
              <a:rPr lang="en-US" altLang="en-US" dirty="0"/>
              <a:t>Operators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200" dirty="0">
                <a:solidFill>
                  <a:srgbClr val="A50021"/>
                </a:solidFill>
              </a:rPr>
              <a:t>	:= </a:t>
            </a:r>
            <a:r>
              <a:rPr lang="en-US" altLang="en-US" sz="2200" dirty="0"/>
              <a:t>(assign)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200" dirty="0"/>
              <a:t>	</a:t>
            </a:r>
            <a:r>
              <a:rPr lang="en-US" altLang="en-US" sz="2200" dirty="0">
                <a:solidFill>
                  <a:srgbClr val="A50021"/>
                </a:solidFill>
              </a:rPr>
              <a:t>+ </a:t>
            </a:r>
            <a:r>
              <a:rPr lang="en-US" altLang="en-US" sz="2200" dirty="0"/>
              <a:t>(addition), </a:t>
            </a:r>
            <a:r>
              <a:rPr lang="en-US" altLang="en-US" sz="2200" dirty="0">
                <a:solidFill>
                  <a:srgbClr val="A50021"/>
                </a:solidFill>
              </a:rPr>
              <a:t>- </a:t>
            </a:r>
            <a:r>
              <a:rPr lang="en-US" altLang="en-US" sz="2200" dirty="0"/>
              <a:t>(subtraction), </a:t>
            </a:r>
            <a:r>
              <a:rPr lang="en-US" altLang="en-US" sz="2200" dirty="0">
                <a:solidFill>
                  <a:srgbClr val="A50021"/>
                </a:solidFill>
              </a:rPr>
              <a:t>* </a:t>
            </a:r>
            <a:r>
              <a:rPr lang="en-US" altLang="en-US" sz="2200" dirty="0"/>
              <a:t>(multiplication), </a:t>
            </a:r>
            <a:r>
              <a:rPr lang="en-US" altLang="en-US" sz="2200" dirty="0">
                <a:solidFill>
                  <a:srgbClr val="A50021"/>
                </a:solidFill>
              </a:rPr>
              <a:t>/ </a:t>
            </a:r>
            <a:r>
              <a:rPr lang="en-US" altLang="en-US" sz="2200" dirty="0"/>
              <a:t>(division)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r>
              <a:rPr lang="en-US" altLang="en-US" sz="2200" dirty="0"/>
              <a:t>	</a:t>
            </a:r>
            <a:r>
              <a:rPr lang="en-US" altLang="en-US" sz="2200" dirty="0">
                <a:solidFill>
                  <a:srgbClr val="A50021"/>
                </a:solidFill>
              </a:rPr>
              <a:t>= </a:t>
            </a:r>
            <a:r>
              <a:rPr lang="en-US" altLang="en-US" sz="2200" dirty="0"/>
              <a:t>(comparison of equality), </a:t>
            </a:r>
            <a:r>
              <a:rPr lang="en-US" altLang="en-US" sz="2200" dirty="0">
                <a:solidFill>
                  <a:srgbClr val="A50021"/>
                </a:solidFill>
              </a:rPr>
              <a:t>!= </a:t>
            </a:r>
            <a:r>
              <a:rPr lang="en-US" altLang="en-US" sz="2200" dirty="0"/>
              <a:t>(comparison of difference), </a:t>
            </a:r>
            <a:r>
              <a:rPr lang="en-US" altLang="en-US" sz="2200" dirty="0">
                <a:solidFill>
                  <a:srgbClr val="A50021"/>
                </a:solidFill>
              </a:rPr>
              <a:t>&gt; </a:t>
            </a:r>
            <a:r>
              <a:rPr lang="en-US" altLang="en-US" sz="2200" dirty="0"/>
              <a:t>(comparison of </a:t>
            </a:r>
            <a:r>
              <a:rPr lang="en-US" altLang="en-US" sz="2200" dirty="0" err="1"/>
              <a:t>greaterness</a:t>
            </a:r>
            <a:r>
              <a:rPr lang="en-US" altLang="en-US" sz="2200" dirty="0"/>
              <a:t>), </a:t>
            </a:r>
            <a:r>
              <a:rPr lang="en-US" altLang="en-US" sz="2200" dirty="0">
                <a:solidFill>
                  <a:srgbClr val="A50021"/>
                </a:solidFill>
              </a:rPr>
              <a:t>&lt; </a:t>
            </a:r>
            <a:r>
              <a:rPr lang="en-US" altLang="en-US" sz="2200" dirty="0"/>
              <a:t>(comparison of lessness), </a:t>
            </a:r>
            <a:r>
              <a:rPr lang="en-US" altLang="en-US" sz="2200" dirty="0">
                <a:solidFill>
                  <a:srgbClr val="A50021"/>
                </a:solidFill>
              </a:rPr>
              <a:t>&gt;= </a:t>
            </a:r>
            <a:r>
              <a:rPr lang="en-US" altLang="en-US" sz="2200" dirty="0"/>
              <a:t>(comparison of </a:t>
            </a:r>
            <a:r>
              <a:rPr lang="en-US" altLang="en-US" sz="2200" dirty="0" err="1"/>
              <a:t>greaterness</a:t>
            </a:r>
            <a:r>
              <a:rPr lang="en-US" altLang="en-US" sz="2200" dirty="0"/>
              <a:t> or equality), </a:t>
            </a:r>
            <a:r>
              <a:rPr lang="en-US" altLang="en-US" sz="2200" dirty="0">
                <a:solidFill>
                  <a:srgbClr val="A50021"/>
                </a:solidFill>
              </a:rPr>
              <a:t>&lt;=</a:t>
            </a:r>
            <a:r>
              <a:rPr lang="en-US" altLang="en-US" sz="2200" dirty="0"/>
              <a:t> (comparison of lessness or equality)</a:t>
            </a:r>
          </a:p>
          <a:p>
            <a:pPr eaLnBrk="1" hangingPunct="1">
              <a:lnSpc>
                <a:spcPct val="90000"/>
              </a:lnSpc>
            </a:pPr>
            <a:endParaRPr lang="vi-VN" altLang="en-US" sz="2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HUST_PPT_template_2022_RED_16x9_56704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HUST_PPT_template_2022_RED_16x9_567042</Template>
  <TotalTime>2574</TotalTime>
  <Words>2051</Words>
  <Application>Microsoft Office PowerPoint</Application>
  <PresentationFormat>On-screen Show (4:3)</PresentationFormat>
  <Paragraphs>337</Paragraphs>
  <Slides>28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Arial</vt:lpstr>
      <vt:lpstr>Arial Black</vt:lpstr>
      <vt:lpstr>Calibri</vt:lpstr>
      <vt:lpstr>Courier New</vt:lpstr>
      <vt:lpstr>Lato</vt:lpstr>
      <vt:lpstr>Symbol</vt:lpstr>
      <vt:lpstr>Times New Roman</vt:lpstr>
      <vt:lpstr>Wingdings</vt:lpstr>
      <vt:lpstr>HUST_PPT_template_2022_RED_16x9_567042</vt:lpstr>
      <vt:lpstr>Experiment in  Compiler Construction Scanner design</vt:lpstr>
      <vt:lpstr>Translation  of a statement </vt:lpstr>
      <vt:lpstr>What is a scanner?</vt:lpstr>
      <vt:lpstr>What is a scanner?</vt:lpstr>
      <vt:lpstr>Scanner – Parser interaction</vt:lpstr>
      <vt:lpstr>Tasks of a scanner</vt:lpstr>
      <vt:lpstr>Lexical rules of KPL </vt:lpstr>
      <vt:lpstr>KPL’s alphabet</vt:lpstr>
      <vt:lpstr>KPL’s tokens</vt:lpstr>
      <vt:lpstr>KPL’s tokens</vt:lpstr>
      <vt:lpstr>Recognizing KPL’s tokens</vt:lpstr>
      <vt:lpstr>PowerPoint Presentation</vt:lpstr>
      <vt:lpstr>KPL scanner - organization</vt:lpstr>
      <vt:lpstr>KPL scanner – reader</vt:lpstr>
      <vt:lpstr>KPL scanner – charcode</vt:lpstr>
      <vt:lpstr>KPL scanner – charcode</vt:lpstr>
      <vt:lpstr>KPL scanner – token</vt:lpstr>
      <vt:lpstr>KPL scanner – token</vt:lpstr>
      <vt:lpstr>KPL scanner – error management</vt:lpstr>
      <vt:lpstr>KPL scanner – scanner.c</vt:lpstr>
      <vt:lpstr>KPL scanner – getToken function</vt:lpstr>
      <vt:lpstr>KPL scanner – getToken function</vt:lpstr>
      <vt:lpstr>getToken: token composed of 2 characters</vt:lpstr>
      <vt:lpstr>getToken: identifier and keyword recognition </vt:lpstr>
      <vt:lpstr>getToken: number recognition </vt:lpstr>
      <vt:lpstr>getToken: character constant recognition</vt:lpstr>
      <vt:lpstr>getToken: Skip comment</vt:lpstr>
      <vt:lpstr>Assignment</vt:lpstr>
    </vt:vector>
  </TitlesOfParts>
  <Company>FIT-HUT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Compiler Construction Lexical Analysis</dc:title>
  <dc:creator>duongnn</dc:creator>
  <cp:lastModifiedBy>Nguyen Thi Thu Huong</cp:lastModifiedBy>
  <cp:revision>253</cp:revision>
  <cp:lastPrinted>2018-09-17T08:34:47Z</cp:lastPrinted>
  <dcterms:created xsi:type="dcterms:W3CDTF">2008-08-20T08:21:40Z</dcterms:created>
  <dcterms:modified xsi:type="dcterms:W3CDTF">2024-04-13T02:35:34Z</dcterms:modified>
</cp:coreProperties>
</file>

<file path=docProps/thumbnail.jpeg>
</file>